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7" r:id="rId6"/>
    <p:sldId id="266" r:id="rId7"/>
    <p:sldId id="260" r:id="rId8"/>
    <p:sldId id="261" r:id="rId9"/>
    <p:sldId id="262" r:id="rId10"/>
    <p:sldId id="263" r:id="rId11"/>
    <p:sldId id="264" r:id="rId12"/>
    <p:sldId id="265" r:id="rId13"/>
    <p:sldId id="268" r:id="rId14"/>
    <p:sldId id="269" r:id="rId15"/>
    <p:sldId id="270" r:id="rId16"/>
    <p:sldId id="271" r:id="rId17"/>
    <p:sldId id="272" r:id="rId18"/>
    <p:sldId id="273" r:id="rId19"/>
    <p:sldId id="274" r:id="rId20"/>
    <p:sldId id="278" r:id="rId21"/>
    <p:sldId id="277" r:id="rId22"/>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A421A0-670A-4099-9CBD-75D020E2154D}" type="datetimeFigureOut">
              <a:rPr lang="ro-RO" smtClean="0"/>
              <a:t>16.09.2023</a:t>
            </a:fld>
            <a:endParaRPr lang="ro-RO"/>
          </a:p>
        </p:txBody>
      </p:sp>
      <p:sp>
        <p:nvSpPr>
          <p:cNvPr id="4" name="Substituent imagine diapozitiv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o-RO"/>
          </a:p>
        </p:txBody>
      </p:sp>
      <p:sp>
        <p:nvSpPr>
          <p:cNvPr id="5" name="Substituent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Substituent subsol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o-RO"/>
          </a:p>
        </p:txBody>
      </p:sp>
      <p:sp>
        <p:nvSpPr>
          <p:cNvPr id="7" name="Substituent număr diapozitiv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75A51D-F6EB-46A6-9534-3E463885A7ED}" type="slidenum">
              <a:rPr lang="ro-RO" smtClean="0"/>
              <a:t>‹#›</a:t>
            </a:fld>
            <a:endParaRPr lang="ro-RO"/>
          </a:p>
        </p:txBody>
      </p:sp>
    </p:spTree>
    <p:extLst>
      <p:ext uri="{BB962C8B-B14F-4D97-AF65-F5344CB8AC3E}">
        <p14:creationId xmlns:p14="http://schemas.microsoft.com/office/powerpoint/2010/main" val="3958678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dirty="0"/>
          </a:p>
        </p:txBody>
      </p:sp>
      <p:sp>
        <p:nvSpPr>
          <p:cNvPr id="4" name="Substituent număr diapozitiv 3"/>
          <p:cNvSpPr>
            <a:spLocks noGrp="1"/>
          </p:cNvSpPr>
          <p:nvPr>
            <p:ph type="sldNum" sz="quarter" idx="10"/>
          </p:nvPr>
        </p:nvSpPr>
        <p:spPr/>
        <p:txBody>
          <a:bodyPr/>
          <a:lstStyle/>
          <a:p>
            <a:fld id="{4475A51D-F6EB-46A6-9534-3E463885A7ED}" type="slidenum">
              <a:rPr lang="ro-RO" smtClean="0"/>
              <a:t>20</a:t>
            </a:fld>
            <a:endParaRPr lang="ro-RO"/>
          </a:p>
        </p:txBody>
      </p:sp>
    </p:spTree>
    <p:extLst>
      <p:ext uri="{BB962C8B-B14F-4D97-AF65-F5344CB8AC3E}">
        <p14:creationId xmlns:p14="http://schemas.microsoft.com/office/powerpoint/2010/main" val="3952627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o-RO" smtClean="0"/>
              <a:t>Clic pentru editare stil titlu</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Clic pentru a edita stilul de subtitlu</a:t>
            </a:r>
            <a:endParaRPr lang="en-US" dirty="0"/>
          </a:p>
        </p:txBody>
      </p:sp>
      <p:sp>
        <p:nvSpPr>
          <p:cNvPr id="4" name="Date Placeholder 3"/>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88EEBBA8-86B8-49C5-89D1-9A7EF0149850}" type="slidenum">
              <a:rPr lang="ro-RO" smtClean="0"/>
              <a:t>‹#›</a:t>
            </a:fld>
            <a:endParaRPr lang="ro-R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 pentru editare stil titlu</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Date Placeholder 3"/>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88EEBBA8-86B8-49C5-89D1-9A7EF0149850}" type="slidenum">
              <a:rPr lang="ro-RO" smtClean="0"/>
              <a:t>‹#›</a:t>
            </a:fld>
            <a:endParaRPr lang="ro-R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lu vertical și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88EEBBA8-86B8-49C5-89D1-9A7EF0149850}" type="slidenum">
              <a:rPr lang="ro-RO" smtClean="0"/>
              <a:t>‹#›</a:t>
            </a:fld>
            <a:endParaRPr lang="ro-RO"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o-RO" smtClean="0"/>
              <a:t>Clic pentru editare stil titlu</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Date Placeholder 3"/>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88EEBBA8-86B8-49C5-89D1-9A7EF0149850}" type="slidenum">
              <a:rPr lang="ro-RO" smtClean="0"/>
              <a:t>‹#›</a:t>
            </a:fld>
            <a:endParaRPr lang="ro-RO" dirty="0"/>
          </a:p>
        </p:txBody>
      </p:sp>
      <p:sp>
        <p:nvSpPr>
          <p:cNvPr id="7" name="Title 6"/>
          <p:cNvSpPr>
            <a:spLocks noGrp="1"/>
          </p:cNvSpPr>
          <p:nvPr>
            <p:ph type="title"/>
          </p:nvPr>
        </p:nvSpPr>
        <p:spPr/>
        <p:txBody>
          <a:bodyPr/>
          <a:lstStyle/>
          <a:p>
            <a:r>
              <a:rPr lang="ro-RO" smtClean="0"/>
              <a:t>Clic pentru editare stil titlu</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o-RO" smtClean="0"/>
              <a:t>Clic pentru editare stil titlu</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Date Placeholder 3"/>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5" name="Footer Placeholder 4"/>
          <p:cNvSpPr>
            <a:spLocks noGrp="1"/>
          </p:cNvSpPr>
          <p:nvPr>
            <p:ph type="ftr" sz="quarter" idx="11"/>
          </p:nvPr>
        </p:nvSpPr>
        <p:spPr/>
        <p:txBody>
          <a:bodyPr/>
          <a:lstStyle/>
          <a:p>
            <a:endParaRPr lang="ro-RO" dirty="0"/>
          </a:p>
        </p:txBody>
      </p:sp>
      <p:sp>
        <p:nvSpPr>
          <p:cNvPr id="6" name="Slide Number Placeholder 5"/>
          <p:cNvSpPr>
            <a:spLocks noGrp="1"/>
          </p:cNvSpPr>
          <p:nvPr>
            <p:ph type="sldNum" sz="quarter" idx="12"/>
          </p:nvPr>
        </p:nvSpPr>
        <p:spPr/>
        <p:txBody>
          <a:bodyPr/>
          <a:lstStyle/>
          <a:p>
            <a:fld id="{88EEBBA8-86B8-49C5-89D1-9A7EF0149850}" type="slidenum">
              <a:rPr lang="ro-RO" smtClean="0"/>
              <a:t>‹#›</a:t>
            </a:fld>
            <a:endParaRPr lang="ro-RO"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 pentru editare stil titlu</a:t>
            </a:r>
            <a:endParaRPr lang="en-US"/>
          </a:p>
        </p:txBody>
      </p:sp>
      <p:sp>
        <p:nvSpPr>
          <p:cNvPr id="5" name="Date Placeholder 4"/>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6" name="Footer Placeholder 5"/>
          <p:cNvSpPr>
            <a:spLocks noGrp="1"/>
          </p:cNvSpPr>
          <p:nvPr>
            <p:ph type="ftr" sz="quarter" idx="11"/>
          </p:nvPr>
        </p:nvSpPr>
        <p:spPr/>
        <p:txBody>
          <a:bodyPr/>
          <a:lstStyle/>
          <a:p>
            <a:endParaRPr lang="ro-RO" dirty="0"/>
          </a:p>
        </p:txBody>
      </p:sp>
      <p:sp>
        <p:nvSpPr>
          <p:cNvPr id="7" name="Slide Number Placeholder 6"/>
          <p:cNvSpPr>
            <a:spLocks noGrp="1"/>
          </p:cNvSpPr>
          <p:nvPr>
            <p:ph type="sldNum" sz="quarter" idx="12"/>
          </p:nvPr>
        </p:nvSpPr>
        <p:spPr/>
        <p:txBody>
          <a:bodyPr/>
          <a:lstStyle/>
          <a:p>
            <a:fld id="{88EEBBA8-86B8-49C5-89D1-9A7EF0149850}" type="slidenum">
              <a:rPr lang="ro-RO" smtClean="0"/>
              <a:t>‹#›</a:t>
            </a:fld>
            <a:endParaRPr lang="ro-RO" dirty="0"/>
          </a:p>
        </p:txBody>
      </p:sp>
      <p:sp>
        <p:nvSpPr>
          <p:cNvPr id="9" name="Content Placeholder 8"/>
          <p:cNvSpPr>
            <a:spLocks noGrp="1"/>
          </p:cNvSpPr>
          <p:nvPr>
            <p:ph sz="quarter" idx="13"/>
          </p:nvPr>
        </p:nvSpPr>
        <p:spPr>
          <a:xfrm>
            <a:off x="676655" y="2679192"/>
            <a:ext cx="3822192" cy="3447288"/>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o-RO" smtClean="0"/>
              <a:t>Clic pentru editare stil titlu</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7" name="Date Placeholder 6"/>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8" name="Footer Placeholder 7"/>
          <p:cNvSpPr>
            <a:spLocks noGrp="1"/>
          </p:cNvSpPr>
          <p:nvPr>
            <p:ph type="ftr" sz="quarter" idx="11"/>
          </p:nvPr>
        </p:nvSpPr>
        <p:spPr/>
        <p:txBody>
          <a:bodyPr/>
          <a:lstStyle/>
          <a:p>
            <a:endParaRPr lang="ro-RO" dirty="0"/>
          </a:p>
        </p:txBody>
      </p:sp>
      <p:sp>
        <p:nvSpPr>
          <p:cNvPr id="9" name="Slide Number Placeholder 8"/>
          <p:cNvSpPr>
            <a:spLocks noGrp="1"/>
          </p:cNvSpPr>
          <p:nvPr>
            <p:ph type="sldNum" sz="quarter" idx="12"/>
          </p:nvPr>
        </p:nvSpPr>
        <p:spPr/>
        <p:txBody>
          <a:bodyPr/>
          <a:lstStyle/>
          <a:p>
            <a:fld id="{88EEBBA8-86B8-49C5-89D1-9A7EF0149850}" type="slidenum">
              <a:rPr lang="ro-RO" smtClean="0"/>
              <a:t>‹#›</a:t>
            </a:fld>
            <a:endParaRPr lang="ro-RO"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mtClean="0"/>
              <a:t>Clic pentru editare stil titlu</a:t>
            </a:r>
            <a:endParaRPr lang="en-US"/>
          </a:p>
        </p:txBody>
      </p:sp>
      <p:sp>
        <p:nvSpPr>
          <p:cNvPr id="3" name="Date Placeholder 2"/>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4" name="Footer Placeholder 3"/>
          <p:cNvSpPr>
            <a:spLocks noGrp="1"/>
          </p:cNvSpPr>
          <p:nvPr>
            <p:ph type="ftr" sz="quarter" idx="11"/>
          </p:nvPr>
        </p:nvSpPr>
        <p:spPr/>
        <p:txBody>
          <a:bodyPr/>
          <a:lstStyle/>
          <a:p>
            <a:endParaRPr lang="ro-RO" dirty="0"/>
          </a:p>
        </p:txBody>
      </p:sp>
      <p:sp>
        <p:nvSpPr>
          <p:cNvPr id="5" name="Slide Number Placeholder 4"/>
          <p:cNvSpPr>
            <a:spLocks noGrp="1"/>
          </p:cNvSpPr>
          <p:nvPr>
            <p:ph type="sldNum" sz="quarter" idx="12"/>
          </p:nvPr>
        </p:nvSpPr>
        <p:spPr/>
        <p:txBody>
          <a:bodyPr/>
          <a:lstStyle/>
          <a:p>
            <a:fld id="{88EEBBA8-86B8-49C5-89D1-9A7EF0149850}" type="slidenum">
              <a:rPr lang="ro-RO" smtClean="0"/>
              <a:t>‹#›</a:t>
            </a:fld>
            <a:endParaRPr lang="ro-RO"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Necompletat">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Date Placeholder 1"/>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3" name="Footer Placeholder 2"/>
          <p:cNvSpPr>
            <a:spLocks noGrp="1"/>
          </p:cNvSpPr>
          <p:nvPr>
            <p:ph type="ftr" sz="quarter" idx="11"/>
          </p:nvPr>
        </p:nvSpPr>
        <p:spPr/>
        <p:txBody>
          <a:bodyPr/>
          <a:lstStyle/>
          <a:p>
            <a:endParaRPr lang="ro-RO" dirty="0"/>
          </a:p>
        </p:txBody>
      </p:sp>
      <p:sp>
        <p:nvSpPr>
          <p:cNvPr id="4" name="Slide Number Placeholder 3"/>
          <p:cNvSpPr>
            <a:spLocks noGrp="1"/>
          </p:cNvSpPr>
          <p:nvPr>
            <p:ph type="sldNum" sz="quarter" idx="12"/>
          </p:nvPr>
        </p:nvSpPr>
        <p:spPr/>
        <p:txBody>
          <a:bodyPr/>
          <a:lstStyle/>
          <a:p>
            <a:fld id="{88EEBBA8-86B8-49C5-89D1-9A7EF0149850}" type="slidenum">
              <a:rPr lang="ro-RO" smtClean="0"/>
              <a:t>‹#›</a:t>
            </a:fld>
            <a:endParaRPr lang="ro-RO"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6" name="Footer Placeholder 5"/>
          <p:cNvSpPr>
            <a:spLocks noGrp="1"/>
          </p:cNvSpPr>
          <p:nvPr>
            <p:ph type="ftr" sz="quarter" idx="11"/>
          </p:nvPr>
        </p:nvSpPr>
        <p:spPr/>
        <p:txBody>
          <a:bodyPr/>
          <a:lstStyle/>
          <a:p>
            <a:endParaRPr lang="ro-RO" dirty="0"/>
          </a:p>
        </p:txBody>
      </p:sp>
      <p:sp>
        <p:nvSpPr>
          <p:cNvPr id="7" name="Slide Number Placeholder 6"/>
          <p:cNvSpPr>
            <a:spLocks noGrp="1"/>
          </p:cNvSpPr>
          <p:nvPr>
            <p:ph type="sldNum" sz="quarter" idx="12"/>
          </p:nvPr>
        </p:nvSpPr>
        <p:spPr/>
        <p:txBody>
          <a:bodyPr/>
          <a:lstStyle/>
          <a:p>
            <a:fld id="{88EEBBA8-86B8-49C5-89D1-9A7EF0149850}" type="slidenum">
              <a:rPr lang="ro-RO" smtClean="0"/>
              <a:t>‹#›</a:t>
            </a:fld>
            <a:endParaRPr lang="ro-RO"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o-RO" smtClean="0"/>
              <a:t>Clic pentru editare stil titlu</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o-RO" smtClean="0"/>
              <a:t>Clic pentru editare stil titlu</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Date Placeholder 4"/>
          <p:cNvSpPr>
            <a:spLocks noGrp="1"/>
          </p:cNvSpPr>
          <p:nvPr>
            <p:ph type="dt" sz="half" idx="10"/>
          </p:nvPr>
        </p:nvSpPr>
        <p:spPr/>
        <p:txBody>
          <a:bodyPr/>
          <a:lstStyle/>
          <a:p>
            <a:fld id="{CECA5554-B65E-4596-A089-04FC7D8F8DB8}" type="datetimeFigureOut">
              <a:rPr lang="ro-RO" smtClean="0"/>
              <a:t>16.09.2023</a:t>
            </a:fld>
            <a:endParaRPr lang="ro-RO" dirty="0"/>
          </a:p>
        </p:txBody>
      </p:sp>
      <p:sp>
        <p:nvSpPr>
          <p:cNvPr id="6" name="Footer Placeholder 5"/>
          <p:cNvSpPr>
            <a:spLocks noGrp="1"/>
          </p:cNvSpPr>
          <p:nvPr>
            <p:ph type="ftr" sz="quarter" idx="11"/>
          </p:nvPr>
        </p:nvSpPr>
        <p:spPr/>
        <p:txBody>
          <a:bodyPr/>
          <a:lstStyle/>
          <a:p>
            <a:endParaRPr lang="ro-RO" dirty="0"/>
          </a:p>
        </p:txBody>
      </p:sp>
      <p:sp>
        <p:nvSpPr>
          <p:cNvPr id="7" name="Slide Number Placeholder 6"/>
          <p:cNvSpPr>
            <a:spLocks noGrp="1"/>
          </p:cNvSpPr>
          <p:nvPr>
            <p:ph type="sldNum" sz="quarter" idx="12"/>
          </p:nvPr>
        </p:nvSpPr>
        <p:spPr/>
        <p:txBody>
          <a:bodyPr/>
          <a:lstStyle/>
          <a:p>
            <a:fld id="{88EEBBA8-86B8-49C5-89D1-9A7EF0149850}" type="slidenum">
              <a:rPr lang="ro-RO" smtClean="0"/>
              <a:t>‹#›</a:t>
            </a:fld>
            <a:endParaRPr lang="ro-RO"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o-RO" dirty="0" smtClean="0"/>
              <a:t>Faceți clic pe pictogramă pentru a adăuga o imagine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o-RO" smtClean="0"/>
              <a:t>Clic pentru editare stil titlu</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CECA5554-B65E-4596-A089-04FC7D8F8DB8}" type="datetimeFigureOut">
              <a:rPr lang="ro-RO" smtClean="0"/>
              <a:t>16.09.2023</a:t>
            </a:fld>
            <a:endParaRPr lang="ro-RO"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o-RO"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88EEBBA8-86B8-49C5-89D1-9A7EF0149850}" type="slidenum">
              <a:rPr lang="ro-RO" smtClean="0"/>
              <a:t>‹#›</a:t>
            </a:fld>
            <a:endParaRPr lang="ro-RO"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685800" y="1435656"/>
            <a:ext cx="7772400" cy="4585632"/>
          </a:xfrm>
        </p:spPr>
        <p:txBody>
          <a:bodyPr>
            <a:normAutofit fontScale="90000"/>
          </a:bodyPr>
          <a:lstStyle/>
          <a:p>
            <a:pPr lvl="0">
              <a:spcBef>
                <a:spcPct val="20000"/>
              </a:spcBef>
            </a:pPr>
            <a:r>
              <a:rPr lang="en-GB" b="1" dirty="0"/>
              <a:t>SPECIALLY DIGITALISED </a:t>
            </a:r>
            <a:r>
              <a:rPr lang="ro-RO" dirty="0"/>
              <a:t/>
            </a:r>
            <a:br>
              <a:rPr lang="ro-RO" dirty="0"/>
            </a:br>
            <a:r>
              <a:rPr lang="en-GB" b="1" dirty="0"/>
              <a:t>(SPECIAL LEARNING DISABILITY)</a:t>
            </a:r>
            <a:r>
              <a:rPr lang="ro-RO" dirty="0"/>
              <a:t/>
            </a:r>
            <a:br>
              <a:rPr lang="ro-RO" dirty="0"/>
            </a:br>
            <a:r>
              <a:rPr lang="ro-RO" b="1" dirty="0"/>
              <a:t>Project </a:t>
            </a:r>
            <a:r>
              <a:rPr lang="ro-RO" b="1" dirty="0" smtClean="0"/>
              <a:t>Number:2020-1-TR01-KA226-SCH-098336</a:t>
            </a:r>
            <a:br>
              <a:rPr lang="ro-RO" b="1" dirty="0" smtClean="0"/>
            </a:br>
            <a:r>
              <a:rPr lang="ro-RO" b="1" dirty="0" smtClean="0"/>
              <a:t>Parteneriate Strategice în domeniul Educației Școlare</a:t>
            </a:r>
            <a:r>
              <a:rPr lang="ro-RO" dirty="0"/>
              <a:t/>
            </a:r>
            <a:br>
              <a:rPr lang="ro-RO" dirty="0"/>
            </a:br>
            <a:r>
              <a:rPr lang="ro-RO" dirty="0">
                <a:solidFill>
                  <a:schemeClr val="accent2"/>
                </a:solidFill>
              </a:rPr>
              <a:t>Durata proiectului 24 </a:t>
            </a:r>
            <a:r>
              <a:rPr lang="ro-RO" dirty="0" smtClean="0">
                <a:solidFill>
                  <a:schemeClr val="accent2"/>
                </a:solidFill>
              </a:rPr>
              <a:t>luni</a:t>
            </a:r>
            <a:endParaRPr lang="ro-RO" dirty="0"/>
          </a:p>
        </p:txBody>
      </p:sp>
      <p:pic>
        <p:nvPicPr>
          <p:cNvPr id="4" name="Picture 1"/>
          <p:cNvPicPr/>
          <p:nvPr/>
        </p:nvPicPr>
        <p:blipFill>
          <a:blip r:embed="rId2">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6694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872067" y="1556792"/>
            <a:ext cx="7408333" cy="4569371"/>
          </a:xfrm>
        </p:spPr>
        <p:txBody>
          <a:bodyPr/>
          <a:lstStyle/>
          <a:p>
            <a:pPr marL="0" indent="0" algn="ctr">
              <a:buNone/>
            </a:pPr>
            <a:r>
              <a:rPr lang="ro-RO" b="1" dirty="0"/>
              <a:t>Structura parteneriatului </a:t>
            </a:r>
          </a:p>
          <a:p>
            <a:pPr marL="0" indent="0" algn="just">
              <a:buNone/>
            </a:pPr>
            <a:endParaRPr lang="ro-RO" sz="2200" b="1" dirty="0" smtClean="0"/>
          </a:p>
          <a:p>
            <a:pPr marL="0" indent="0" algn="just">
              <a:buNone/>
            </a:pPr>
            <a:r>
              <a:rPr lang="ro-RO" sz="2200" b="1" dirty="0" smtClean="0"/>
              <a:t>TURCIA </a:t>
            </a:r>
            <a:r>
              <a:rPr lang="ro-RO" sz="2200" dirty="0"/>
              <a:t>- </a:t>
            </a:r>
            <a:r>
              <a:rPr lang="en-GB" sz="2200" b="1" dirty="0"/>
              <a:t>ANADOLU UNIVERSITY </a:t>
            </a:r>
            <a:r>
              <a:rPr lang="en-GB" sz="2200" b="1" dirty="0" smtClean="0"/>
              <a:t>ESKISEHIR</a:t>
            </a:r>
            <a:r>
              <a:rPr lang="ro-RO" sz="2000" dirty="0"/>
              <a:t> </a:t>
            </a:r>
            <a:r>
              <a:rPr lang="en-GB" sz="2200" b="1" dirty="0" smtClean="0"/>
              <a:t>-</a:t>
            </a:r>
            <a:r>
              <a:rPr lang="ro-RO" sz="2200" dirty="0" smtClean="0"/>
              <a:t> </a:t>
            </a:r>
            <a:r>
              <a:rPr lang="ro-RO" sz="2200" dirty="0"/>
              <a:t>Universitatea Anadolu a fost o instituție de pionierat pe multe fronturi. Cea mai importantă dintre acestea este succesul implementării sistemului de învățământ la distanță. Astăzi, numărul total de studenți ai celor trei facultăți de învățământ la distanță este de peste 2 milioane. Succesul în dezvoltarea acestui sistem a fost luat ca model de multe instituții din diferite țări. </a:t>
            </a:r>
            <a:r>
              <a:rPr lang="en-GB" sz="2200" b="1" dirty="0"/>
              <a:t> </a:t>
            </a:r>
            <a:endParaRPr lang="ro-RO" sz="2200" dirty="0"/>
          </a:p>
          <a:p>
            <a:pPr marL="0" indent="0" algn="just">
              <a:buNone/>
            </a:pPr>
            <a:endParaRPr lang="ro-RO"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4126399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872067" y="1772816"/>
            <a:ext cx="7408333" cy="4353347"/>
          </a:xfrm>
        </p:spPr>
        <p:txBody>
          <a:bodyPr/>
          <a:lstStyle/>
          <a:p>
            <a:pPr marL="0" indent="0" algn="ctr">
              <a:buNone/>
            </a:pPr>
            <a:r>
              <a:rPr lang="ro-RO" b="1" dirty="0"/>
              <a:t>Structura parteneriatului </a:t>
            </a:r>
            <a:endParaRPr lang="ro-RO" b="1" dirty="0" smtClean="0"/>
          </a:p>
          <a:p>
            <a:pPr marL="0" indent="0" algn="just">
              <a:buNone/>
            </a:pPr>
            <a:endParaRPr lang="ro-RO" b="1" dirty="0"/>
          </a:p>
          <a:p>
            <a:pPr marL="0" indent="0" algn="just">
              <a:buNone/>
            </a:pPr>
            <a:r>
              <a:rPr lang="en-GB" sz="2200" b="1" dirty="0"/>
              <a:t>TURCIA - YEDITEPE UNIVERSITY VAKIF - </a:t>
            </a:r>
            <a:r>
              <a:rPr lang="ro-RO" sz="2200" dirty="0"/>
              <a:t>Universitatea </a:t>
            </a:r>
            <a:r>
              <a:rPr lang="ro-RO" sz="2200" dirty="0" err="1"/>
              <a:t>Yeditepe</a:t>
            </a:r>
            <a:r>
              <a:rPr lang="ro-RO" sz="2200" dirty="0"/>
              <a:t> găzduiește unele dintre cele mai bune facultăți din Turcia, recunoscute la nivel internațional, cu un accent deosebit pe desfășurarea cercetărilor de top. Susținută de o tradiție de excelență academică și cooperare academică internațională, Universitatea </a:t>
            </a:r>
            <a:r>
              <a:rPr lang="ro-RO" sz="2200" dirty="0" err="1"/>
              <a:t>Yeditepe</a:t>
            </a:r>
            <a:r>
              <a:rPr lang="ro-RO" sz="2200" dirty="0"/>
              <a:t> este astăzi o universitate orientată spre cercetare, care continuă să-și dezvolte relațiile cu instituțiile din Europa și America de Nord. </a:t>
            </a:r>
            <a:r>
              <a:rPr lang="en-GB" b="1" dirty="0"/>
              <a:t> </a:t>
            </a:r>
            <a:endParaRPr lang="ro-RO" dirty="0"/>
          </a:p>
          <a:p>
            <a:pPr marL="0" indent="0" algn="just">
              <a:buNone/>
            </a:pPr>
            <a:endParaRPr lang="ro-RO"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41790318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872067" y="1700808"/>
            <a:ext cx="7408333" cy="4425355"/>
          </a:xfrm>
        </p:spPr>
        <p:txBody>
          <a:bodyPr>
            <a:normAutofit fontScale="92500" lnSpcReduction="20000"/>
          </a:bodyPr>
          <a:lstStyle/>
          <a:p>
            <a:pPr marL="0" indent="0" algn="ctr">
              <a:buNone/>
            </a:pPr>
            <a:r>
              <a:rPr lang="ro-RO" sz="2600" b="1" dirty="0"/>
              <a:t>Structura parteneriatului </a:t>
            </a:r>
          </a:p>
          <a:p>
            <a:pPr marL="0" indent="0" algn="just">
              <a:buNone/>
            </a:pPr>
            <a:r>
              <a:rPr lang="en-GB" b="1" dirty="0"/>
              <a:t>PORTUGALIA - AGRUPAMENTO DE ESCOLAS ANTÓNIO CORREIA OLIVEIRA - </a:t>
            </a:r>
            <a:r>
              <a:rPr lang="ro-RO" dirty="0" smtClean="0"/>
              <a:t>Este </a:t>
            </a:r>
            <a:r>
              <a:rPr lang="ro-RO" dirty="0"/>
              <a:t>o școală care susține elevii cu dificultăți speciale de învățare, desfășoară proiecte de succes, </a:t>
            </a:r>
            <a:r>
              <a:rPr lang="ro-RO" dirty="0" smtClean="0"/>
              <a:t>realizează </a:t>
            </a:r>
            <a:r>
              <a:rPr lang="ro-RO" dirty="0"/>
              <a:t>aplicații </a:t>
            </a:r>
            <a:r>
              <a:rPr lang="ro-RO" dirty="0" smtClean="0"/>
              <a:t>pentru </a:t>
            </a:r>
            <a:r>
              <a:rPr lang="ro-RO" dirty="0"/>
              <a:t>elevi cu profesori de educație specială și este un model pozitiv în acest domeniu. Mulți dintre studenții scolii cu nevoi speciale de educație (SEN) au participat la mai multe proiecte. Au dezvoltat, de asemenea, o lucrare adaptată și terapeutică cu studenții cu CES, care implică o mulțime de activități, cum ar fi logopedia, reeducarea lecturii scrise, formarea atenției, concentrarea și strategiile de </a:t>
            </a:r>
            <a:r>
              <a:rPr lang="ro-RO" dirty="0" err="1"/>
              <a:t>autocorecție</a:t>
            </a:r>
            <a:r>
              <a:rPr lang="ro-RO" dirty="0"/>
              <a:t> ortografică. În plus față de aceste terapii, elevii cu dificultăți specifice de citire și scriere se bucură, de asemenea, de sprijin individualizat sau de grup mic, cu profesori de educație specială.</a:t>
            </a:r>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11549620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lstStyle/>
          <a:p>
            <a:pPr marL="0" indent="0" algn="ctr">
              <a:buNone/>
            </a:pPr>
            <a:r>
              <a:rPr lang="ro-RO" b="1" dirty="0" smtClean="0"/>
              <a:t>Ce își propune proiectul ?</a:t>
            </a:r>
          </a:p>
          <a:p>
            <a:pPr marL="0" indent="0">
              <a:buNone/>
            </a:pPr>
            <a:r>
              <a:rPr lang="ro-RO" sz="2200" b="1" dirty="0"/>
              <a:t>PRODUSE INTELECTUALE</a:t>
            </a:r>
            <a:endParaRPr lang="ro-RO" sz="2200" dirty="0"/>
          </a:p>
          <a:p>
            <a:pPr marL="0" indent="0" algn="just">
              <a:buNone/>
            </a:pPr>
            <a:r>
              <a:rPr lang="ro-RO" sz="2200" dirty="0" smtClean="0"/>
              <a:t>Proiectul </a:t>
            </a:r>
            <a:r>
              <a:rPr lang="ro-RO" sz="2200" dirty="0"/>
              <a:t>va avea dezvolta patru produse principale: program de învățare electronică, ghid pentru părinți, de cărți electronice- </a:t>
            </a:r>
            <a:r>
              <a:rPr lang="ro-RO" sz="2200" dirty="0" smtClean="0"/>
              <a:t>materiale virtuale, </a:t>
            </a:r>
            <a:r>
              <a:rPr lang="ro-RO" sz="2200" dirty="0"/>
              <a:t>aplicații pentru </a:t>
            </a:r>
            <a:r>
              <a:rPr lang="ro-RO" sz="2200" dirty="0" smtClean="0"/>
              <a:t>ghidul </a:t>
            </a:r>
            <a:r>
              <a:rPr lang="ro-RO" sz="2200" dirty="0"/>
              <a:t>pentru profesori </a:t>
            </a:r>
            <a:r>
              <a:rPr lang="ro-RO" sz="2200" dirty="0" smtClean="0"/>
              <a:t>și elevi. Toate produsele intelectuale </a:t>
            </a:r>
            <a:r>
              <a:rPr lang="ro-RO" sz="2200" dirty="0"/>
              <a:t>vor fi  pregătite de parteneri în limba lor maternă și în limba proiectului, engleza. </a:t>
            </a:r>
            <a:endParaRPr lang="ro-RO" sz="2200" dirty="0" smtClean="0"/>
          </a:p>
          <a:p>
            <a:pPr marL="0" indent="0" algn="just">
              <a:buNone/>
            </a:pPr>
            <a:r>
              <a:rPr lang="ro-RO" sz="2200" b="1" dirty="0"/>
              <a:t>ACTIVITĂȚI DE ÎNVĂȚARE, PREDARE, INSTRUIRE</a:t>
            </a:r>
            <a:r>
              <a:rPr lang="ro-RO" sz="2200" dirty="0"/>
              <a:t> </a:t>
            </a:r>
            <a:r>
              <a:rPr lang="ro-RO" sz="2200" b="1" dirty="0" smtClean="0"/>
              <a:t>( LTT)</a:t>
            </a:r>
            <a:r>
              <a:rPr lang="ro-RO" sz="2000" dirty="0"/>
              <a:t> </a:t>
            </a:r>
          </a:p>
          <a:p>
            <a:pPr marL="0" indent="0" algn="just">
              <a:buNone/>
            </a:pPr>
            <a:endParaRPr lang="ro-RO" sz="2200" dirty="0"/>
          </a:p>
          <a:p>
            <a:pPr marL="0" indent="0" algn="just">
              <a:buNone/>
            </a:pPr>
            <a:endParaRPr lang="ro-RO" b="1"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7542646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lstStyle/>
          <a:p>
            <a:pPr marL="0" indent="0">
              <a:buNone/>
            </a:pPr>
            <a:r>
              <a:rPr lang="en-GB" b="1" dirty="0"/>
              <a:t>IO 1</a:t>
            </a:r>
            <a:r>
              <a:rPr lang="en-GB" dirty="0"/>
              <a:t> - </a:t>
            </a:r>
            <a:r>
              <a:rPr lang="ro-RO" dirty="0"/>
              <a:t>Crearea unui curriculum </a:t>
            </a:r>
            <a:r>
              <a:rPr lang="ro-RO" dirty="0" err="1"/>
              <a:t>avand</a:t>
            </a:r>
            <a:r>
              <a:rPr lang="ro-RO" dirty="0"/>
              <a:t> la baza gândirea orientată spre design într-un format O1 de învățare online pentru elevii din școala primară (6-9 ani) cu elevi specifici,</a:t>
            </a:r>
            <a:r>
              <a:rPr lang="ro-RO" dirty="0" err="1"/>
              <a:t>dizabilități</a:t>
            </a:r>
            <a:r>
              <a:rPr lang="ro-RO" dirty="0"/>
              <a:t> de învățare (</a:t>
            </a:r>
            <a:r>
              <a:rPr lang="ro-RO" dirty="0" smtClean="0"/>
              <a:t>SLD)   </a:t>
            </a:r>
          </a:p>
          <a:p>
            <a:pPr marL="0" indent="0">
              <a:buNone/>
            </a:pPr>
            <a:r>
              <a:rPr lang="ro-RO" b="1" dirty="0" smtClean="0"/>
              <a:t>Organizația </a:t>
            </a:r>
            <a:r>
              <a:rPr lang="ro-RO" b="1" dirty="0"/>
              <a:t>coordonatoare - </a:t>
            </a:r>
            <a:r>
              <a:rPr lang="en-GB" b="1" dirty="0"/>
              <a:t>YEDITEPE </a:t>
            </a:r>
            <a:r>
              <a:rPr lang="en-GB" b="1" dirty="0" smtClean="0"/>
              <a:t>UNIVERSITY</a:t>
            </a:r>
            <a:r>
              <a:rPr lang="ro-RO" b="1" dirty="0" smtClean="0"/>
              <a:t> și  </a:t>
            </a:r>
            <a:r>
              <a:rPr lang="en-GB" b="1" dirty="0"/>
              <a:t>Casa </a:t>
            </a:r>
            <a:r>
              <a:rPr lang="en-GB" b="1" dirty="0" err="1"/>
              <a:t>Corpuluı</a:t>
            </a:r>
            <a:r>
              <a:rPr lang="en-GB" b="1" dirty="0"/>
              <a:t> Dıdactıc "</a:t>
            </a:r>
            <a:r>
              <a:rPr lang="en-GB" b="1" dirty="0" err="1"/>
              <a:t>Spıru</a:t>
            </a:r>
            <a:r>
              <a:rPr lang="en-GB" b="1" dirty="0"/>
              <a:t> </a:t>
            </a:r>
            <a:r>
              <a:rPr lang="en-GB" b="1" dirty="0" err="1"/>
              <a:t>Haret</a:t>
            </a:r>
            <a:r>
              <a:rPr lang="en-GB" b="1" dirty="0"/>
              <a:t>"</a:t>
            </a:r>
            <a:endParaRPr lang="ro-RO" b="1" dirty="0"/>
          </a:p>
          <a:p>
            <a:pPr marL="0" indent="0">
              <a:buNone/>
            </a:pPr>
            <a:endParaRPr lang="ro-RO" b="1" dirty="0" smtClean="0"/>
          </a:p>
          <a:p>
            <a:pPr marL="0" indent="0">
              <a:buNone/>
            </a:pPr>
            <a:endParaRPr lang="ro-RO" b="1" dirty="0" smtClean="0"/>
          </a:p>
          <a:p>
            <a:pPr marL="0" indent="0">
              <a:buNone/>
            </a:pPr>
            <a:endParaRPr lang="ro-RO" dirty="0"/>
          </a:p>
        </p:txBody>
      </p:sp>
      <p:sp>
        <p:nvSpPr>
          <p:cNvPr id="3" name="Titlu 2"/>
          <p:cNvSpPr>
            <a:spLocks noGrp="1"/>
          </p:cNvSpPr>
          <p:nvPr>
            <p:ph type="title"/>
          </p:nvPr>
        </p:nvSpPr>
        <p:spPr/>
        <p:txBody>
          <a:bodyPr/>
          <a:lstStyle/>
          <a:p>
            <a:endParaRPr lang="ro-RO" dirty="0"/>
          </a:p>
        </p:txBody>
      </p:sp>
      <p:pic>
        <p:nvPicPr>
          <p:cNvPr id="4" name="Picture 1"/>
          <p:cNvPicPr/>
          <p:nvPr/>
        </p:nvPicPr>
        <p:blipFill>
          <a:blip r:embed="rId2">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71258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lstStyle/>
          <a:p>
            <a:pPr marL="0" indent="0">
              <a:buNone/>
            </a:pPr>
            <a:r>
              <a:rPr lang="ro-RO" b="1" dirty="0"/>
              <a:t>IO2-</a:t>
            </a:r>
            <a:r>
              <a:rPr lang="ro-RO" dirty="0"/>
              <a:t> Crearea unei platforme de învățare online,un set de instrumente de e-learning și un ghid pentru profesori, pentru instrucțiuni online, pentru a </a:t>
            </a:r>
            <a:r>
              <a:rPr lang="ro-RO" dirty="0" smtClean="0"/>
              <a:t> asigura consilierea profesorilor </a:t>
            </a:r>
            <a:r>
              <a:rPr lang="ro-RO" dirty="0"/>
              <a:t>în implementarea eficientă a instruirii online pentru studenții cu </a:t>
            </a:r>
            <a:r>
              <a:rPr lang="ro-RO" dirty="0" smtClean="0"/>
              <a:t>SLD-</a:t>
            </a:r>
            <a:r>
              <a:rPr lang="en-GB" dirty="0" smtClean="0"/>
              <a:t>SPECIAL </a:t>
            </a:r>
            <a:r>
              <a:rPr lang="en-GB" dirty="0"/>
              <a:t>LEARNING </a:t>
            </a:r>
            <a:r>
              <a:rPr lang="en-GB" dirty="0" smtClean="0"/>
              <a:t>DISABILITY</a:t>
            </a:r>
            <a:r>
              <a:rPr lang="ro-RO" dirty="0" smtClean="0"/>
              <a:t>.</a:t>
            </a:r>
          </a:p>
          <a:p>
            <a:pPr marL="0" indent="0">
              <a:buNone/>
            </a:pPr>
            <a:r>
              <a:rPr lang="ro-RO" b="1" dirty="0"/>
              <a:t>Organizația coordonatoare - </a:t>
            </a:r>
            <a:r>
              <a:rPr lang="en-GB" b="1" dirty="0"/>
              <a:t>ANADOLU UNIVERSITY</a:t>
            </a:r>
            <a:endParaRPr lang="ro-RO" dirty="0"/>
          </a:p>
          <a:p>
            <a:pPr marL="0" indent="0">
              <a:buNone/>
            </a:pPr>
            <a:endParaRPr lang="ro-RO"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4143746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normAutofit lnSpcReduction="10000"/>
          </a:bodyPr>
          <a:lstStyle/>
          <a:p>
            <a:pPr marL="0" indent="0" algn="just">
              <a:buNone/>
            </a:pPr>
            <a:r>
              <a:rPr lang="en-GB" b="1" dirty="0"/>
              <a:t>IO3 -</a:t>
            </a:r>
            <a:r>
              <a:rPr lang="ro-RO" dirty="0"/>
              <a:t>Îmbunătățirea setului de instrumente de învățare electronică pentru elevi (și părinți) cu SLD pentru a naviga eficient pe platforma de învățare online și pentru a participa activ la procesul de învățare și pentru ca părinții să ofere sprijin elevilor, după cum este necesar.   În această fază a proiectului, va fi creat un set de instrumente de învățare electronică pentru </a:t>
            </a:r>
            <a:r>
              <a:rPr lang="ro-RO" dirty="0" smtClean="0"/>
              <a:t>elevii </a:t>
            </a:r>
            <a:r>
              <a:rPr lang="ro-RO" dirty="0"/>
              <a:t>cu SLD pentru a se asigura că aceștia sunt capabili să navigheze eficient pe platforma de învățare online și să participe activ la procesul de </a:t>
            </a:r>
            <a:r>
              <a:rPr lang="ro-RO" dirty="0" smtClean="0"/>
              <a:t>învățare online.</a:t>
            </a:r>
            <a:endParaRPr lang="ro-RO"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4242731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lstStyle/>
          <a:p>
            <a:pPr marL="0" indent="0">
              <a:buNone/>
            </a:pPr>
            <a:endParaRPr lang="ro-RO" dirty="0" smtClean="0"/>
          </a:p>
          <a:p>
            <a:pPr marL="0" indent="0">
              <a:buNone/>
            </a:pPr>
            <a:endParaRPr lang="ro-RO" dirty="0"/>
          </a:p>
          <a:p>
            <a:pPr marL="0" indent="0">
              <a:buNone/>
            </a:pPr>
            <a:r>
              <a:rPr lang="ro-RO" dirty="0" smtClean="0"/>
              <a:t>Va </a:t>
            </a:r>
            <a:r>
              <a:rPr lang="ro-RO" dirty="0"/>
              <a:t>fi elaborat un ghid la nivelul parteneriatului pentru e-learning (Manualul profesorului și Ghidul </a:t>
            </a:r>
            <a:r>
              <a:rPr lang="ro-RO" dirty="0" smtClean="0"/>
              <a:t>elev-părinte).</a:t>
            </a:r>
          </a:p>
          <a:p>
            <a:pPr marL="0" indent="0">
              <a:buNone/>
            </a:pPr>
            <a:r>
              <a:rPr lang="ro-RO" b="1" dirty="0"/>
              <a:t>Organizația coordonatoare - </a:t>
            </a:r>
            <a:r>
              <a:rPr lang="en-GB" b="1" dirty="0"/>
              <a:t>ISTANBUL MILLI EGITIM MUDURLUGU</a:t>
            </a:r>
            <a:endParaRPr lang="ro-RO" dirty="0"/>
          </a:p>
          <a:p>
            <a:pPr marL="0" indent="0">
              <a:buNone/>
            </a:pPr>
            <a:endParaRPr lang="ro-RO"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3964230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lstStyle/>
          <a:p>
            <a:pPr marL="0" indent="0" algn="ctr">
              <a:buNone/>
            </a:pPr>
            <a:r>
              <a:rPr lang="ro-RO" b="1" dirty="0"/>
              <a:t>EVENIMENTE DE MULTIPLICARE</a:t>
            </a:r>
            <a:endParaRPr lang="ro-RO" dirty="0"/>
          </a:p>
          <a:p>
            <a:pPr marL="0" indent="0" algn="ctr">
              <a:buNone/>
            </a:pPr>
            <a:endParaRPr lang="ro-RO" dirty="0" smtClean="0"/>
          </a:p>
          <a:p>
            <a:pPr marL="0" indent="0" algn="ctr">
              <a:buNone/>
            </a:pPr>
            <a:endParaRPr lang="ro-RO" dirty="0"/>
          </a:p>
          <a:p>
            <a:pPr marL="0" indent="0" algn="ctr">
              <a:buNone/>
            </a:pPr>
            <a:r>
              <a:rPr lang="ro-RO" dirty="0" smtClean="0"/>
              <a:t>,,</a:t>
            </a:r>
            <a:r>
              <a:rPr lang="ro-RO" dirty="0"/>
              <a:t>Noi abordări în cazul </a:t>
            </a:r>
            <a:r>
              <a:rPr lang="ro-RO" dirty="0" err="1"/>
              <a:t>dizabilităților</a:t>
            </a:r>
            <a:r>
              <a:rPr lang="ro-RO" dirty="0"/>
              <a:t> speciale de învățare,,</a:t>
            </a:r>
          </a:p>
          <a:p>
            <a:pPr marL="0" indent="0">
              <a:buNone/>
            </a:pPr>
            <a:endParaRPr lang="ro-RO"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43202"/>
            <a:ext cx="1368152" cy="783861"/>
          </a:xfrm>
          <a:prstGeom prst="rect">
            <a:avLst/>
          </a:prstGeom>
        </p:spPr>
      </p:pic>
    </p:spTree>
    <p:extLst>
      <p:ext uri="{BB962C8B-B14F-4D97-AF65-F5344CB8AC3E}">
        <p14:creationId xmlns:p14="http://schemas.microsoft.com/office/powerpoint/2010/main" val="3706147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lstStyle/>
          <a:p>
            <a:pPr marL="0" indent="0" algn="ctr">
              <a:buNone/>
            </a:pPr>
            <a:endParaRPr lang="ro-RO" b="1" dirty="0" smtClean="0"/>
          </a:p>
          <a:p>
            <a:pPr marL="0" indent="0" algn="ctr">
              <a:buNone/>
            </a:pPr>
            <a:r>
              <a:rPr lang="ro-RO" b="1" dirty="0" smtClean="0"/>
              <a:t>ACTIVITATI </a:t>
            </a:r>
            <a:r>
              <a:rPr lang="ro-RO" b="1" dirty="0"/>
              <a:t>DE PREDARE INVATARE, FORMARE </a:t>
            </a:r>
            <a:endParaRPr lang="ro-RO" b="1" dirty="0" smtClean="0"/>
          </a:p>
          <a:p>
            <a:pPr marL="0" indent="0" algn="ctr">
              <a:buNone/>
            </a:pPr>
            <a:r>
              <a:rPr lang="ro-RO" b="1" dirty="0" smtClean="0"/>
              <a:t>( </a:t>
            </a:r>
            <a:r>
              <a:rPr lang="ro-RO" b="1" dirty="0" err="1" smtClean="0"/>
              <a:t>Learning</a:t>
            </a:r>
            <a:r>
              <a:rPr lang="ro-RO" b="1" dirty="0" smtClean="0"/>
              <a:t> </a:t>
            </a:r>
            <a:r>
              <a:rPr lang="ro-RO" b="1" dirty="0" err="1" smtClean="0"/>
              <a:t>Teaching</a:t>
            </a:r>
            <a:r>
              <a:rPr lang="ro-RO" b="1" dirty="0" smtClean="0"/>
              <a:t> </a:t>
            </a:r>
            <a:r>
              <a:rPr lang="ro-RO" b="1" dirty="0" err="1" smtClean="0"/>
              <a:t>and</a:t>
            </a:r>
            <a:r>
              <a:rPr lang="ro-RO" b="1" dirty="0" smtClean="0"/>
              <a:t> Training)</a:t>
            </a:r>
          </a:p>
          <a:p>
            <a:pPr marL="0" indent="0" algn="ctr">
              <a:buNone/>
            </a:pPr>
            <a:endParaRPr lang="ro-RO" b="1" dirty="0"/>
          </a:p>
          <a:p>
            <a:pPr marL="0" indent="0" algn="ctr">
              <a:buNone/>
            </a:pPr>
            <a:r>
              <a:rPr lang="ro-RO" b="1" dirty="0" smtClean="0"/>
              <a:t> ,,</a:t>
            </a:r>
            <a:r>
              <a:rPr lang="ro-RO" b="1" dirty="0"/>
              <a:t>Metode eficiente pentru elevii cu </a:t>
            </a:r>
          </a:p>
          <a:p>
            <a:pPr marL="0" indent="0" algn="ctr">
              <a:buNone/>
            </a:pPr>
            <a:r>
              <a:rPr lang="ro-RO" b="1" dirty="0"/>
              <a:t>Dificultăți de învățare,,</a:t>
            </a:r>
          </a:p>
          <a:p>
            <a:pPr marL="0" indent="0">
              <a:buNone/>
            </a:pPr>
            <a:endParaRPr lang="ro-RO"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43202"/>
            <a:ext cx="1368152" cy="783861"/>
          </a:xfrm>
          <a:prstGeom prst="rect">
            <a:avLst/>
          </a:prstGeom>
        </p:spPr>
      </p:pic>
    </p:spTree>
    <p:extLst>
      <p:ext uri="{BB962C8B-B14F-4D97-AF65-F5344CB8AC3E}">
        <p14:creationId xmlns:p14="http://schemas.microsoft.com/office/powerpoint/2010/main" val="2294405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normAutofit fontScale="92500" lnSpcReduction="10000"/>
          </a:bodyPr>
          <a:lstStyle/>
          <a:p>
            <a:pPr marL="0" indent="0" algn="just">
              <a:buNone/>
            </a:pPr>
            <a:r>
              <a:rPr lang="ro-RO" b="1" dirty="0" smtClean="0"/>
              <a:t>Coordonator</a:t>
            </a:r>
            <a:r>
              <a:rPr lang="ro-RO" dirty="0" smtClean="0"/>
              <a:t> </a:t>
            </a:r>
            <a:r>
              <a:rPr lang="ro-RO" b="1" dirty="0" smtClean="0"/>
              <a:t>TURCIA </a:t>
            </a:r>
            <a:r>
              <a:rPr lang="en-GB" dirty="0" smtClean="0"/>
              <a:t>ISTANBUL </a:t>
            </a:r>
            <a:r>
              <a:rPr lang="en-GB" dirty="0"/>
              <a:t>MILLI EGITIM </a:t>
            </a:r>
            <a:r>
              <a:rPr lang="en-GB" dirty="0" smtClean="0"/>
              <a:t>MUDURLUGU</a:t>
            </a:r>
            <a:endParaRPr lang="ro-RO" dirty="0" smtClean="0"/>
          </a:p>
          <a:p>
            <a:pPr marL="0" indent="0" algn="just">
              <a:buNone/>
            </a:pPr>
            <a:r>
              <a:rPr lang="ro-RO" b="1" dirty="0" smtClean="0"/>
              <a:t>Parteneri </a:t>
            </a:r>
          </a:p>
          <a:p>
            <a:pPr marL="0" indent="0" algn="just">
              <a:buNone/>
            </a:pPr>
            <a:r>
              <a:rPr lang="ro-RO" b="1" dirty="0" smtClean="0"/>
              <a:t>ROMÂNIA-</a:t>
            </a:r>
            <a:r>
              <a:rPr lang="ro-RO" dirty="0" smtClean="0"/>
              <a:t> </a:t>
            </a:r>
            <a:r>
              <a:rPr lang="en-GB" dirty="0" smtClean="0"/>
              <a:t>CASA </a:t>
            </a:r>
            <a:r>
              <a:rPr lang="en-GB" dirty="0"/>
              <a:t>CORPULUI DIDACTIC "SPIRU HARET" </a:t>
            </a:r>
            <a:r>
              <a:rPr lang="en-GB" dirty="0" smtClean="0"/>
              <a:t>IASI</a:t>
            </a:r>
            <a:endParaRPr lang="ro-RO" b="1" dirty="0" smtClean="0"/>
          </a:p>
          <a:p>
            <a:pPr marL="0" indent="0" algn="just">
              <a:buNone/>
            </a:pPr>
            <a:r>
              <a:rPr lang="ro-RO" b="1" dirty="0" smtClean="0"/>
              <a:t>BULGARIA -</a:t>
            </a:r>
            <a:r>
              <a:rPr lang="en-GB" dirty="0" smtClean="0"/>
              <a:t>SDRUZHENIE </a:t>
            </a:r>
            <a:r>
              <a:rPr lang="en-GB" dirty="0"/>
              <a:t>YUNI </a:t>
            </a:r>
            <a:r>
              <a:rPr lang="en-GB" dirty="0" smtClean="0"/>
              <a:t>PARTNERS</a:t>
            </a:r>
            <a:endParaRPr lang="ro-RO" dirty="0" smtClean="0"/>
          </a:p>
          <a:p>
            <a:pPr marL="0" indent="0" algn="just">
              <a:buNone/>
            </a:pPr>
            <a:r>
              <a:rPr lang="ro-RO" b="1" dirty="0" smtClean="0"/>
              <a:t>SPANIA -</a:t>
            </a:r>
            <a:r>
              <a:rPr lang="en-GB" dirty="0" smtClean="0"/>
              <a:t>MEDIA </a:t>
            </a:r>
            <a:r>
              <a:rPr lang="en-GB" dirty="0"/>
              <a:t>CREATIVA 2020, S.L</a:t>
            </a:r>
            <a:r>
              <a:rPr lang="en-GB" dirty="0" smtClean="0"/>
              <a:t>.</a:t>
            </a:r>
            <a:endParaRPr lang="ro-RO" dirty="0" smtClean="0"/>
          </a:p>
          <a:p>
            <a:pPr marL="0" indent="0" algn="just">
              <a:buNone/>
            </a:pPr>
            <a:r>
              <a:rPr lang="ro-RO" b="1" dirty="0" smtClean="0"/>
              <a:t>TURCIA-</a:t>
            </a:r>
            <a:r>
              <a:rPr lang="ro-RO" dirty="0" smtClean="0"/>
              <a:t> </a:t>
            </a:r>
            <a:r>
              <a:rPr lang="en-GB" dirty="0" smtClean="0"/>
              <a:t>ANADOLU </a:t>
            </a:r>
            <a:r>
              <a:rPr lang="en-GB" dirty="0"/>
              <a:t>UNIVERSITY</a:t>
            </a:r>
            <a:endParaRPr lang="ro-RO" dirty="0" smtClean="0"/>
          </a:p>
          <a:p>
            <a:pPr marL="0" indent="0" algn="just">
              <a:buNone/>
            </a:pPr>
            <a:r>
              <a:rPr lang="ro-RO" b="1" dirty="0" smtClean="0"/>
              <a:t>TURCIA-</a:t>
            </a:r>
            <a:r>
              <a:rPr lang="en-GB" dirty="0"/>
              <a:t>YEDITEPE UNIVERSITY VAKIF</a:t>
            </a:r>
            <a:endParaRPr lang="ro-RO" b="1" dirty="0" smtClean="0"/>
          </a:p>
          <a:p>
            <a:pPr marL="0" indent="0" algn="just">
              <a:buNone/>
            </a:pPr>
            <a:r>
              <a:rPr lang="ro-RO" b="1" dirty="0" smtClean="0"/>
              <a:t>PORTUGALIA-</a:t>
            </a:r>
            <a:r>
              <a:rPr lang="en-GB" dirty="0" err="1"/>
              <a:t>Agrupamento</a:t>
            </a:r>
            <a:r>
              <a:rPr lang="en-GB" dirty="0"/>
              <a:t> de </a:t>
            </a:r>
            <a:r>
              <a:rPr lang="en-GB" dirty="0" err="1"/>
              <a:t>Escolas</a:t>
            </a:r>
            <a:r>
              <a:rPr lang="en-GB" dirty="0"/>
              <a:t> </a:t>
            </a:r>
            <a:r>
              <a:rPr lang="en-GB" dirty="0" err="1"/>
              <a:t>António</a:t>
            </a:r>
            <a:r>
              <a:rPr lang="en-GB" dirty="0"/>
              <a:t> </a:t>
            </a:r>
            <a:r>
              <a:rPr lang="en-GB" dirty="0" err="1"/>
              <a:t>Correia</a:t>
            </a:r>
            <a:r>
              <a:rPr lang="en-GB" dirty="0"/>
              <a:t> Oliveira</a:t>
            </a:r>
            <a:endParaRPr lang="ro-RO" b="1" dirty="0"/>
          </a:p>
        </p:txBody>
      </p:sp>
      <p:sp>
        <p:nvSpPr>
          <p:cNvPr id="3" name="Titlu 2"/>
          <p:cNvSpPr>
            <a:spLocks noGrp="1"/>
          </p:cNvSpPr>
          <p:nvPr>
            <p:ph type="title"/>
          </p:nvPr>
        </p:nvSpPr>
        <p:spPr/>
        <p:txBody>
          <a:bodyPr/>
          <a:lstStyle/>
          <a:p>
            <a:endParaRPr lang="ro-RO"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2597432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lstStyle/>
          <a:p>
            <a:pPr marL="0" indent="0" algn="ctr">
              <a:buNone/>
            </a:pPr>
            <a:r>
              <a:rPr lang="en-GB" b="1" dirty="0"/>
              <a:t>BUGETUL TOTAL AL PROIECTULUI - 184 294 </a:t>
            </a:r>
            <a:r>
              <a:rPr lang="en-GB" b="1" dirty="0" smtClean="0"/>
              <a:t>EURO</a:t>
            </a:r>
            <a:endParaRPr lang="ro-RO" b="1" dirty="0" smtClean="0"/>
          </a:p>
          <a:p>
            <a:pPr marL="0" indent="0" algn="ctr">
              <a:buNone/>
            </a:pPr>
            <a:endParaRPr lang="ro-RO" dirty="0"/>
          </a:p>
          <a:p>
            <a:endParaRPr lang="ro-RO" dirty="0"/>
          </a:p>
          <a:p>
            <a:pPr marL="0" indent="0" algn="ctr">
              <a:buNone/>
            </a:pPr>
            <a:r>
              <a:rPr lang="en-GB" b="1" dirty="0" err="1"/>
              <a:t>Buget</a:t>
            </a:r>
            <a:r>
              <a:rPr lang="en-GB" b="1" dirty="0"/>
              <a:t> Casa </a:t>
            </a:r>
            <a:r>
              <a:rPr lang="en-GB" b="1" dirty="0" err="1"/>
              <a:t>Corpului</a:t>
            </a:r>
            <a:r>
              <a:rPr lang="en-GB" b="1" dirty="0"/>
              <a:t> Didactic ,, </a:t>
            </a:r>
            <a:r>
              <a:rPr lang="en-GB" b="1" dirty="0" err="1"/>
              <a:t>Spiru</a:t>
            </a:r>
            <a:r>
              <a:rPr lang="en-GB" b="1" dirty="0"/>
              <a:t> </a:t>
            </a:r>
            <a:r>
              <a:rPr lang="en-GB" b="1" dirty="0" err="1"/>
              <a:t>Haret</a:t>
            </a:r>
            <a:r>
              <a:rPr lang="en-GB" b="1" dirty="0"/>
              <a:t>,, Iasi - 18.684,00 EURO</a:t>
            </a:r>
            <a:endParaRPr lang="ro-RO" dirty="0"/>
          </a:p>
          <a:p>
            <a:pPr marL="0" indent="0">
              <a:buNone/>
            </a:pPr>
            <a:endParaRPr lang="ro-RO" dirty="0"/>
          </a:p>
        </p:txBody>
      </p:sp>
      <p:sp>
        <p:nvSpPr>
          <p:cNvPr id="3" name="Titlu 2"/>
          <p:cNvSpPr>
            <a:spLocks noGrp="1"/>
          </p:cNvSpPr>
          <p:nvPr>
            <p:ph type="title"/>
          </p:nvPr>
        </p:nvSpPr>
        <p:spPr/>
        <p:txBody>
          <a:bodyPr/>
          <a:lstStyle/>
          <a:p>
            <a:endParaRPr lang="ro-RO" dirty="0"/>
          </a:p>
        </p:txBody>
      </p:sp>
      <p:pic>
        <p:nvPicPr>
          <p:cNvPr id="4" name="Picture 1"/>
          <p:cNvPicPr/>
          <p:nvPr/>
        </p:nvPicPr>
        <p:blipFill>
          <a:blip r:embed="rId3">
            <a:extLst>
              <a:ext uri="{28A0092B-C50C-407E-A947-70E740481C1C}">
                <a14:useLocalDpi xmlns:a14="http://schemas.microsoft.com/office/drawing/2010/main" val="0"/>
              </a:ext>
            </a:extLst>
          </a:blip>
          <a:stretch>
            <a:fillRect/>
          </a:stretch>
        </p:blipFill>
        <p:spPr>
          <a:xfrm>
            <a:off x="6988313" y="643202"/>
            <a:ext cx="1368152" cy="783861"/>
          </a:xfrm>
          <a:prstGeom prst="rect">
            <a:avLst/>
          </a:prstGeom>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012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p:txBody>
          <a:bodyPr/>
          <a:lstStyle/>
          <a:p>
            <a:pPr marL="0" indent="0">
              <a:buNone/>
            </a:pPr>
            <a:endParaRPr lang="ro-RO"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43202"/>
            <a:ext cx="1368152" cy="783861"/>
          </a:xfrm>
          <a:prstGeom prst="rect">
            <a:avLst/>
          </a:prstGeom>
        </p:spPr>
      </p:pic>
    </p:spTree>
    <p:extLst>
      <p:ext uri="{BB962C8B-B14F-4D97-AF65-F5344CB8AC3E}">
        <p14:creationId xmlns:p14="http://schemas.microsoft.com/office/powerpoint/2010/main" val="1541002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872067" y="1435656"/>
            <a:ext cx="7408333" cy="4690507"/>
          </a:xfrm>
        </p:spPr>
        <p:txBody>
          <a:bodyPr>
            <a:normAutofit lnSpcReduction="10000"/>
          </a:bodyPr>
          <a:lstStyle/>
          <a:p>
            <a:pPr marL="0" indent="0" algn="just">
              <a:buNone/>
            </a:pPr>
            <a:endParaRPr lang="ro-RO" dirty="0" smtClean="0"/>
          </a:p>
          <a:p>
            <a:pPr marL="0" indent="0" algn="ctr">
              <a:buNone/>
            </a:pPr>
            <a:r>
              <a:rPr lang="ro-RO" b="1" dirty="0" smtClean="0"/>
              <a:t>Context</a:t>
            </a:r>
            <a:endParaRPr lang="ro-RO" b="1" dirty="0"/>
          </a:p>
          <a:p>
            <a:pPr marL="0" indent="0" algn="just">
              <a:buNone/>
            </a:pPr>
            <a:r>
              <a:rPr lang="ro-RO" dirty="0" smtClean="0"/>
              <a:t>Procesul </a:t>
            </a:r>
            <a:r>
              <a:rPr lang="ro-RO" dirty="0"/>
              <a:t>pandemic COVID-19, care are un impact în întreaga lume, a dus la o </a:t>
            </a:r>
            <a:r>
              <a:rPr lang="ro-RO" dirty="0" smtClean="0"/>
              <a:t>creșterea a </a:t>
            </a:r>
            <a:r>
              <a:rPr lang="ro-RO" dirty="0"/>
              <a:t>rapidă a digitalizării sistemului de învățământ. Conform obiectivelor politicii de cercetare și inovare a UE, transferul de informații cât mai curând posibil utilizând tehnologia digitală și colaborativă este o necesitate a digitalizării, iar modernizarea sistemului de învățământ cu noi metode și tehnici este un obiectiv fundamental. In strategiilor de cercetare și inovare ale Comisiei Europene, se subliniază importanța Uniunii inovării în transformarea Europei într-un centru de educație digitală de nivel mondial.</a:t>
            </a:r>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7022949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948132" y="1435656"/>
            <a:ext cx="7408333" cy="5161696"/>
          </a:xfrm>
        </p:spPr>
        <p:txBody>
          <a:bodyPr>
            <a:normAutofit fontScale="25000" lnSpcReduction="20000"/>
          </a:bodyPr>
          <a:lstStyle/>
          <a:p>
            <a:pPr marL="0" indent="0" algn="ctr">
              <a:buNone/>
            </a:pPr>
            <a:r>
              <a:rPr lang="ro-RO" sz="2600" b="1" dirty="0" smtClean="0"/>
              <a:t>Descriere proiect </a:t>
            </a:r>
          </a:p>
          <a:p>
            <a:pPr marL="0" indent="0" algn="just">
              <a:buNone/>
            </a:pPr>
            <a:r>
              <a:rPr lang="ro-RO" sz="9600" dirty="0"/>
              <a:t>Scopul principal al proiectului este de a proiecta, dezvolta, implementa și evalua conținut digital suplimentar (cărți electronice și e-learning).</a:t>
            </a:r>
            <a:endParaRPr lang="ro-RO" sz="9600" b="1" dirty="0" smtClean="0"/>
          </a:p>
          <a:p>
            <a:pPr marL="0" indent="0" algn="just">
              <a:buNone/>
            </a:pPr>
            <a:r>
              <a:rPr lang="ro-RO" sz="9600" b="1" dirty="0"/>
              <a:t> </a:t>
            </a:r>
            <a:r>
              <a:rPr lang="ro-RO" sz="9600" dirty="0"/>
              <a:t>O caracteristică importantă a proiectului nostru este impusa de necesitatea  de a îmbunătăți abilitățile de gândire în proiectarea unor activitati menite sa dezvolte competențele de lucru ale  studenților cu dificultăți speciale de </a:t>
            </a:r>
            <a:r>
              <a:rPr lang="ro-RO" sz="9600" dirty="0" smtClean="0"/>
              <a:t>învățare.</a:t>
            </a:r>
            <a:r>
              <a:rPr lang="ro-RO" sz="9600" dirty="0"/>
              <a:t> În acest context, finalizarea cu succes și diseminarea materialelor virtuale sunt direct legate de acest obiectiv. În cadrul proiectului, vor fi dezvoltate materiale de instruire virtuala și aplicații propuse si susținute de </a:t>
            </a:r>
            <a:r>
              <a:rPr lang="ro-RO" sz="9600" dirty="0" err="1" smtClean="0"/>
              <a:t>parteneri.După</a:t>
            </a:r>
            <a:r>
              <a:rPr lang="ro-RO" sz="9600" dirty="0" smtClean="0"/>
              <a:t> </a:t>
            </a:r>
            <a:r>
              <a:rPr lang="ro-RO" sz="9600" dirty="0"/>
              <a:t>dezvoltarea curriculum-ului, se urmărește creșterea motivației elevilor, profesorilor și părinților acestora  prin  aplicații virtuale de carte electronică care conțin informații teoretice și practice.</a:t>
            </a:r>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2656355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872067" y="1628800"/>
            <a:ext cx="7408333" cy="4497363"/>
          </a:xfrm>
        </p:spPr>
        <p:txBody>
          <a:bodyPr>
            <a:noAutofit/>
          </a:bodyPr>
          <a:lstStyle/>
          <a:p>
            <a:pPr marL="0" indent="0">
              <a:buNone/>
            </a:pPr>
            <a:r>
              <a:rPr lang="ro-RO" sz="2200" dirty="0" smtClean="0"/>
              <a:t>Ideea </a:t>
            </a:r>
            <a:r>
              <a:rPr lang="ro-RO" sz="2200" dirty="0"/>
              <a:t>proiectului care va satisface această nevoie este proiectare si aplicarea unui set de instrumente e-learning. În acest context, au fost determinate practicile care vor permite persoanelor care au nevoie în întreaga comunitate educațională să acceseze cu ușurință aceste rezultate intelectuale.</a:t>
            </a:r>
          </a:p>
          <a:p>
            <a:pPr marL="0" indent="0">
              <a:buNone/>
            </a:pPr>
            <a:r>
              <a:rPr lang="ro-RO" sz="2200" dirty="0" smtClean="0"/>
              <a:t>În </a:t>
            </a:r>
            <a:r>
              <a:rPr lang="ro-RO" sz="2200" dirty="0"/>
              <a:t>acest context, în timp ce elevii pot accesa materiale virtuale rapid și ușor, profesorii vor putea evalua digital eficiența învățării elevilor lor.</a:t>
            </a:r>
          </a:p>
          <a:p>
            <a:pPr marL="0" indent="0">
              <a:buNone/>
            </a:pPr>
            <a:r>
              <a:rPr lang="ro-RO" sz="2200" dirty="0" smtClean="0"/>
              <a:t>Elevii </a:t>
            </a:r>
            <a:r>
              <a:rPr lang="ro-RO" sz="2200" dirty="0"/>
              <a:t>diagnosticați cu dificultăți speciale de învățare nu </a:t>
            </a:r>
            <a:r>
              <a:rPr lang="ro-RO" sz="2200" dirty="0" err="1"/>
              <a:t>reusesc</a:t>
            </a:r>
            <a:r>
              <a:rPr lang="ro-RO" sz="2200" dirty="0"/>
              <a:t> sa aplice </a:t>
            </a:r>
            <a:r>
              <a:rPr lang="ro-RO" sz="2200" dirty="0" err="1"/>
              <a:t>usor</a:t>
            </a:r>
            <a:r>
              <a:rPr lang="ro-RO" sz="2200" dirty="0"/>
              <a:t> in practica  cunoștințele teoretice ,motiv pentru care majoritatea dezvolta  o atitudine negativă față de școală</a:t>
            </a:r>
            <a:r>
              <a:rPr lang="ro-RO" sz="2200" dirty="0" smtClean="0"/>
              <a:t>.</a:t>
            </a:r>
            <a:endParaRPr lang="ro-RO" sz="2200" dirty="0"/>
          </a:p>
        </p:txBody>
      </p:sp>
      <p:sp>
        <p:nvSpPr>
          <p:cNvPr id="3" name="Titlu 2"/>
          <p:cNvSpPr>
            <a:spLocks noGrp="1"/>
          </p:cNvSpPr>
          <p:nvPr>
            <p:ph type="title"/>
          </p:nvPr>
        </p:nvSpPr>
        <p:spPr/>
        <p:txBody>
          <a:bodyPr/>
          <a:lstStyle/>
          <a:p>
            <a:endParaRPr lang="ro-RO"/>
          </a:p>
        </p:txBody>
      </p:sp>
    </p:spTree>
    <p:extLst>
      <p:ext uri="{BB962C8B-B14F-4D97-AF65-F5344CB8AC3E}">
        <p14:creationId xmlns:p14="http://schemas.microsoft.com/office/powerpoint/2010/main" val="550181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872067" y="1435656"/>
            <a:ext cx="7408333" cy="5233704"/>
          </a:xfrm>
        </p:spPr>
        <p:txBody>
          <a:bodyPr>
            <a:noAutofit/>
          </a:bodyPr>
          <a:lstStyle/>
          <a:p>
            <a:pPr marL="0" indent="0" algn="ctr">
              <a:buNone/>
            </a:pPr>
            <a:r>
              <a:rPr lang="ro-RO" b="1" dirty="0" smtClean="0"/>
              <a:t>Obiectivele proiectului</a:t>
            </a:r>
          </a:p>
          <a:p>
            <a:pPr algn="just">
              <a:buFont typeface="Arial" pitchFamily="34" charset="0"/>
              <a:buChar char="•"/>
            </a:pPr>
            <a:r>
              <a:rPr lang="ro-RO" sz="2200" b="1" dirty="0" smtClean="0"/>
              <a:t>Îmbunătățirea competențelor de </a:t>
            </a:r>
            <a:r>
              <a:rPr lang="ro-RO" sz="2200" b="1" dirty="0"/>
              <a:t>lucru ale  </a:t>
            </a:r>
            <a:r>
              <a:rPr lang="ro-RO" sz="2200" b="1" dirty="0" smtClean="0"/>
              <a:t>profesorilor și elevilor </a:t>
            </a:r>
            <a:r>
              <a:rPr lang="ro-RO" sz="2200" b="1" dirty="0"/>
              <a:t>cu dificultăți speciale de </a:t>
            </a:r>
            <a:r>
              <a:rPr lang="ro-RO" sz="2200" b="1" dirty="0" smtClean="0"/>
              <a:t>învățare prin implementarea unor practici </a:t>
            </a:r>
            <a:r>
              <a:rPr lang="ro-RO" sz="2200" b="1" dirty="0"/>
              <a:t>inovatoare într-o eră </a:t>
            </a:r>
            <a:r>
              <a:rPr lang="ro-RO" sz="2200" b="1" dirty="0" smtClean="0"/>
              <a:t>digitală;</a:t>
            </a:r>
          </a:p>
          <a:p>
            <a:pPr algn="just">
              <a:buFont typeface="Arial" pitchFamily="34" charset="0"/>
              <a:buChar char="•"/>
            </a:pPr>
            <a:r>
              <a:rPr lang="ro-RO" sz="2200" b="1" dirty="0" smtClean="0"/>
              <a:t>Reducerea abandonului </a:t>
            </a:r>
            <a:r>
              <a:rPr lang="ro-RO" sz="2200" b="1" dirty="0"/>
              <a:t>școlar </a:t>
            </a:r>
            <a:r>
              <a:rPr lang="ro-RO" sz="2200" b="1" dirty="0" smtClean="0"/>
              <a:t>timpuriu printr-o noua abordare educațională prin crearea </a:t>
            </a:r>
            <a:r>
              <a:rPr lang="ro-RO" sz="2200" b="1" dirty="0"/>
              <a:t>de module de instruire pentru elevii cu dificultăți speciale în </a:t>
            </a:r>
            <a:r>
              <a:rPr lang="ro-RO" sz="2200" b="1" dirty="0" smtClean="0"/>
              <a:t>învățare(</a:t>
            </a:r>
            <a:r>
              <a:rPr lang="ro-RO" sz="2200" b="1" dirty="0"/>
              <a:t>dislexie (dificultăți de lectură), disgrafie (dificultăți de scriere) și </a:t>
            </a:r>
            <a:r>
              <a:rPr lang="ro-RO" sz="2200" b="1" dirty="0" err="1"/>
              <a:t>discalculie</a:t>
            </a:r>
            <a:r>
              <a:rPr lang="ro-RO" sz="2200" b="1" dirty="0"/>
              <a:t> (dificultăți matematice)</a:t>
            </a:r>
            <a:endParaRPr lang="ro-RO" sz="2200" b="1" dirty="0" smtClean="0"/>
          </a:p>
          <a:p>
            <a:pPr algn="just">
              <a:buFont typeface="Arial" pitchFamily="34" charset="0"/>
              <a:buChar char="•"/>
            </a:pPr>
            <a:r>
              <a:rPr lang="ro-RO" sz="2200" b="1" dirty="0" smtClean="0"/>
              <a:t>Îmbunătățirea abilităților </a:t>
            </a:r>
            <a:r>
              <a:rPr lang="ro-RO" sz="2200" b="1" dirty="0"/>
              <a:t>de </a:t>
            </a:r>
            <a:r>
              <a:rPr lang="ro-RO" sz="2200" b="1" dirty="0" smtClean="0"/>
              <a:t>muncă independentă prin </a:t>
            </a:r>
            <a:r>
              <a:rPr lang="ro-RO" sz="2200" b="1" dirty="0"/>
              <a:t>proiectarea unor activitati menite sa dezvolte competențele de lucru ale  </a:t>
            </a:r>
            <a:r>
              <a:rPr lang="ro-RO" sz="2200" b="1" dirty="0" smtClean="0"/>
              <a:t>elevilor cu </a:t>
            </a:r>
            <a:r>
              <a:rPr lang="ro-RO" sz="2200" b="1" dirty="0"/>
              <a:t>dificultăți speciale de învățare.</a:t>
            </a:r>
            <a:endParaRPr lang="ro-RO" sz="2200" b="1" dirty="0" smtClean="0"/>
          </a:p>
          <a:p>
            <a:pPr marL="0" indent="0">
              <a:buNone/>
            </a:pPr>
            <a:endParaRPr lang="ro-RO" sz="2200" b="1" dirty="0" smtClean="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24883489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872067" y="1772816"/>
            <a:ext cx="7408333" cy="4353347"/>
          </a:xfrm>
        </p:spPr>
        <p:txBody>
          <a:bodyPr>
            <a:normAutofit/>
          </a:bodyPr>
          <a:lstStyle/>
          <a:p>
            <a:pPr marL="0" indent="0" algn="ctr">
              <a:buNone/>
            </a:pPr>
            <a:r>
              <a:rPr lang="ro-RO" b="1" dirty="0" smtClean="0"/>
              <a:t>Structura parteneriatului </a:t>
            </a:r>
          </a:p>
          <a:p>
            <a:pPr marL="0" indent="0">
              <a:buNone/>
            </a:pPr>
            <a:r>
              <a:rPr lang="en-GB" b="1" dirty="0"/>
              <a:t>COORDONATOR </a:t>
            </a:r>
            <a:endParaRPr lang="ro-RO" dirty="0"/>
          </a:p>
          <a:p>
            <a:pPr marL="0" indent="0" algn="just">
              <a:buNone/>
            </a:pPr>
            <a:r>
              <a:rPr lang="en-GB" b="1" dirty="0"/>
              <a:t>TURCIA - ISTANBUL MILLI EGITIM MUDURLUGU -</a:t>
            </a:r>
            <a:r>
              <a:rPr lang="ro-RO" dirty="0"/>
              <a:t> Direcția provincială de educație națională din Istanbul este un organism public care este responsabil pentru problemele administrative ale educației formale și non-formale, inclusiv educația primară, secundară, vocațională și tehnică, educația specială, serviciile de consiliere școlară și învățarea continuă și problemele de </a:t>
            </a:r>
            <a:r>
              <a:rPr lang="ro-RO" dirty="0" smtClean="0"/>
              <a:t>care </a:t>
            </a:r>
            <a:r>
              <a:rPr lang="ro-RO" dirty="0"/>
              <a:t>acoperă toate formele de educație</a:t>
            </a:r>
            <a:r>
              <a:rPr lang="ro-RO" dirty="0" smtClean="0"/>
              <a:t>, și </a:t>
            </a:r>
            <a:r>
              <a:rPr lang="ro-RO" dirty="0" err="1" smtClean="0"/>
              <a:t>coordoneaza</a:t>
            </a:r>
            <a:r>
              <a:rPr lang="ro-RO" dirty="0" smtClean="0"/>
              <a:t>  </a:t>
            </a:r>
            <a:r>
              <a:rPr lang="ro-RO" dirty="0"/>
              <a:t>majoritatea  activitățile educaționale din oraș.</a:t>
            </a:r>
            <a:endParaRPr lang="ro-RO" b="1" dirty="0"/>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493445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872067" y="1556792"/>
            <a:ext cx="7408333" cy="4569371"/>
          </a:xfrm>
        </p:spPr>
        <p:txBody>
          <a:bodyPr>
            <a:normAutofit fontScale="92500"/>
          </a:bodyPr>
          <a:lstStyle/>
          <a:p>
            <a:pPr marL="0" indent="0" algn="ctr">
              <a:buNone/>
            </a:pPr>
            <a:r>
              <a:rPr lang="ro-RO" sz="2600" b="1" dirty="0"/>
              <a:t>Structura parteneriatului </a:t>
            </a:r>
          </a:p>
          <a:p>
            <a:pPr marL="0" indent="0">
              <a:buNone/>
            </a:pPr>
            <a:endParaRPr lang="ro-RO" dirty="0"/>
          </a:p>
          <a:p>
            <a:pPr marL="0" indent="0" algn="just">
              <a:buNone/>
            </a:pPr>
            <a:r>
              <a:rPr lang="en-GB" b="1" dirty="0"/>
              <a:t>ROMÂNIA - CASA CORPULUI DIDACTIC ,, SPIRU HARET,, </a:t>
            </a:r>
            <a:r>
              <a:rPr lang="en-GB" b="1" dirty="0" smtClean="0"/>
              <a:t>IAȘI</a:t>
            </a:r>
            <a:endParaRPr lang="ro-RO" dirty="0"/>
          </a:p>
          <a:p>
            <a:pPr marL="0" indent="0" algn="just">
              <a:buNone/>
            </a:pPr>
            <a:r>
              <a:rPr lang="en-GB" b="1" dirty="0"/>
              <a:t>BULGARIA - SDRUZHENIE YUNI PARTNERS -</a:t>
            </a:r>
            <a:r>
              <a:rPr lang="en-GB" dirty="0"/>
              <a:t> </a:t>
            </a:r>
            <a:r>
              <a:rPr lang="en-GB" b="1" dirty="0"/>
              <a:t>ASSOCIATION EUNI PARTNERS EUNIPARTNERS -</a:t>
            </a:r>
            <a:r>
              <a:rPr lang="ro-RO" dirty="0"/>
              <a:t> </a:t>
            </a:r>
            <a:r>
              <a:rPr lang="ro-RO" dirty="0" err="1"/>
              <a:t>Euni</a:t>
            </a:r>
            <a:r>
              <a:rPr lang="ro-RO" dirty="0"/>
              <a:t> </a:t>
            </a:r>
            <a:r>
              <a:rPr lang="ro-RO" dirty="0" err="1"/>
              <a:t>Partners</a:t>
            </a:r>
            <a:r>
              <a:rPr lang="ro-RO" dirty="0"/>
              <a:t> este o organizație </a:t>
            </a:r>
            <a:r>
              <a:rPr lang="ro-RO" dirty="0" smtClean="0"/>
              <a:t>non-guvernamentală </a:t>
            </a:r>
            <a:r>
              <a:rPr lang="ro-RO" dirty="0"/>
              <a:t>care lucrează pentru a încuraja și extinde cooperarea între mediul academic, mediul de afaceri, instituțiile și organizațiile educaționale. Domeniile sale principale de activitate sunt educația și formarea, dezvoltarea durabilă și integrarea socială a persoanelor cu mai puține oportunități.</a:t>
            </a:r>
          </a:p>
        </p:txBody>
      </p:sp>
      <p:sp>
        <p:nvSpPr>
          <p:cNvPr id="3" name="Titlu 2"/>
          <p:cNvSpPr>
            <a:spLocks noGrp="1"/>
          </p:cNvSpPr>
          <p:nvPr>
            <p:ph type="title"/>
          </p:nvPr>
        </p:nvSpPr>
        <p:spPr/>
        <p:txBody>
          <a:bodyPr/>
          <a:lstStyle/>
          <a:p>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22877401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conținut 1"/>
          <p:cNvSpPr>
            <a:spLocks noGrp="1"/>
          </p:cNvSpPr>
          <p:nvPr>
            <p:ph idx="1"/>
          </p:nvPr>
        </p:nvSpPr>
        <p:spPr>
          <a:xfrm>
            <a:off x="872067" y="1628801"/>
            <a:ext cx="7408333" cy="4320480"/>
          </a:xfrm>
        </p:spPr>
        <p:txBody>
          <a:bodyPr>
            <a:normAutofit/>
          </a:bodyPr>
          <a:lstStyle/>
          <a:p>
            <a:pPr marL="0" indent="0" algn="ctr">
              <a:buNone/>
            </a:pPr>
            <a:r>
              <a:rPr lang="ro-RO" b="1" dirty="0"/>
              <a:t>Structura parteneriatului </a:t>
            </a:r>
          </a:p>
          <a:p>
            <a:pPr marL="0" indent="0" algn="just">
              <a:buNone/>
            </a:pPr>
            <a:r>
              <a:rPr lang="ro-RO" sz="2200" b="1" dirty="0"/>
              <a:t>SPANIA -</a:t>
            </a:r>
            <a:r>
              <a:rPr lang="en-GB" sz="2200" b="1" dirty="0"/>
              <a:t> MEDIA CREATIVA 2020, S.L. - </a:t>
            </a:r>
            <a:r>
              <a:rPr lang="ro-RO" sz="2200" dirty="0"/>
              <a:t>MC2020 este rezultatul a peste 20 de ani de experiență, provocări și lecții învățate de la un grup interdisciplinar de profesioniști care împărtășesc o pasiune comună: inovația educațională. MC2020 lucrează pentru a aduce valoare mediilor de învățare prin cercetarea, proiectarea și dezvoltarea diferitelor programe de formare, inspirate din metodologii inovatoare și abordări pedagogice, cum ar fi povestirea (inclusiv povestirea digitală), formarea bazată pe probleme, gamificarea, învățarea bazată pe jocuri etc.</a:t>
            </a:r>
          </a:p>
        </p:txBody>
      </p:sp>
      <p:sp>
        <p:nvSpPr>
          <p:cNvPr id="3" name="Titlu 2"/>
          <p:cNvSpPr>
            <a:spLocks noGrp="1"/>
          </p:cNvSpPr>
          <p:nvPr>
            <p:ph type="title"/>
          </p:nvPr>
        </p:nvSpPr>
        <p:spPr/>
        <p:txBody>
          <a:bodyPr/>
          <a:lstStyle/>
          <a:p>
            <a:r>
              <a:rPr lang="ro-RO" dirty="0" smtClean="0"/>
              <a:t> </a:t>
            </a:r>
            <a:endParaRPr lang="ro-RO"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51796"/>
            <a:ext cx="2426746" cy="78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p:nvPr/>
        </p:nvPicPr>
        <p:blipFill>
          <a:blip r:embed="rId3">
            <a:extLst>
              <a:ext uri="{28A0092B-C50C-407E-A947-70E740481C1C}">
                <a14:useLocalDpi xmlns:a14="http://schemas.microsoft.com/office/drawing/2010/main" val="0"/>
              </a:ext>
            </a:extLst>
          </a:blip>
          <a:stretch>
            <a:fillRect/>
          </a:stretch>
        </p:blipFill>
        <p:spPr>
          <a:xfrm>
            <a:off x="6988313" y="651795"/>
            <a:ext cx="1368152" cy="783861"/>
          </a:xfrm>
          <a:prstGeom prst="rect">
            <a:avLst/>
          </a:prstGeom>
        </p:spPr>
      </p:pic>
    </p:spTree>
    <p:extLst>
      <p:ext uri="{BB962C8B-B14F-4D97-AF65-F5344CB8AC3E}">
        <p14:creationId xmlns:p14="http://schemas.microsoft.com/office/powerpoint/2010/main" val="21362470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nde">
  <a:themeElements>
    <a:clrScheme name="Unde">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Unde">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Unde">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2116</TotalTime>
  <Words>1305</Words>
  <Application>Microsoft Office PowerPoint</Application>
  <PresentationFormat>Expunere pe ecran (4:3)</PresentationFormat>
  <Paragraphs>69</Paragraphs>
  <Slides>21</Slides>
  <Notes>1</Notes>
  <HiddenSlides>0</HiddenSlides>
  <MMClips>0</MMClips>
  <ScaleCrop>false</ScaleCrop>
  <HeadingPairs>
    <vt:vector size="4" baseType="variant">
      <vt:variant>
        <vt:lpstr>Temă</vt:lpstr>
      </vt:variant>
      <vt:variant>
        <vt:i4>1</vt:i4>
      </vt:variant>
      <vt:variant>
        <vt:lpstr>Titluri diapozitive</vt:lpstr>
      </vt:variant>
      <vt:variant>
        <vt:i4>21</vt:i4>
      </vt:variant>
    </vt:vector>
  </HeadingPairs>
  <TitlesOfParts>
    <vt:vector size="22" baseType="lpstr">
      <vt:lpstr>Unde</vt:lpstr>
      <vt:lpstr>SPECIALLY DIGITALISED  (SPECIAL LEARNING DISABILITY) Project Number:2020-1-TR01-KA226-SCH-098336 Parteneriate Strategice în domeniul Educației Școlare Durata proiectului 24 luni</vt:lpstr>
      <vt:lpstr>Prezentare PowerPoint</vt:lpstr>
      <vt:lpstr>Prezentare PowerPoint</vt:lpstr>
      <vt:lpstr>Prezentare PowerPoint</vt:lpstr>
      <vt:lpstr>Prezentare PowerPoint</vt:lpstr>
      <vt:lpstr>Prezentare PowerPoint</vt:lpstr>
      <vt:lpstr>Prezentare PowerPoint</vt:lpstr>
      <vt:lpstr>Prezentare PowerPoint</vt:lpstr>
      <vt:lpstr> </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Prezentare PowerPoint</dc:title>
  <dc:creator>Liliana</dc:creator>
  <cp:lastModifiedBy>Liliana</cp:lastModifiedBy>
  <cp:revision>54</cp:revision>
  <dcterms:created xsi:type="dcterms:W3CDTF">2021-03-18T06:23:46Z</dcterms:created>
  <dcterms:modified xsi:type="dcterms:W3CDTF">2023-09-17T03:17:48Z</dcterms:modified>
</cp:coreProperties>
</file>