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73" r:id="rId6"/>
    <p:sldId id="260" r:id="rId7"/>
    <p:sldId id="261" r:id="rId8"/>
    <p:sldId id="262" r:id="rId9"/>
    <p:sldId id="263" r:id="rId10"/>
    <p:sldId id="264" r:id="rId11"/>
    <p:sldId id="278" r:id="rId12"/>
    <p:sldId id="279" r:id="rId13"/>
    <p:sldId id="265" r:id="rId14"/>
    <p:sldId id="280" r:id="rId15"/>
    <p:sldId id="266" r:id="rId16"/>
    <p:sldId id="267" r:id="rId17"/>
    <p:sldId id="276" r:id="rId18"/>
    <p:sldId id="275" r:id="rId19"/>
    <p:sldId id="268" r:id="rId20"/>
    <p:sldId id="269" r:id="rId21"/>
    <p:sldId id="274" r:id="rId22"/>
    <p:sldId id="277" r:id="rId23"/>
    <p:sldId id="270" r:id="rId24"/>
    <p:sldId id="271" r:id="rId25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u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o-RO" smtClean="0"/>
              <a:t>Clic pentru editare stil titlu</a:t>
            </a:r>
            <a:endParaRPr kumimoji="0"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Clic pentru a edita stilul de subtitlu</a:t>
            </a:r>
            <a:endParaRPr kumimoji="0" lang="en-US"/>
          </a:p>
        </p:txBody>
      </p:sp>
      <p:sp>
        <p:nvSpPr>
          <p:cNvPr id="28" name="Substituent dată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20F0FC9-23B7-4ECB-A435-D46A5C9C3923}" type="datetimeFigureOut">
              <a:rPr lang="ro-RO" smtClean="0"/>
              <a:t>16.09.2023</a:t>
            </a:fld>
            <a:endParaRPr lang="ro-RO"/>
          </a:p>
        </p:txBody>
      </p:sp>
      <p:sp>
        <p:nvSpPr>
          <p:cNvPr id="17" name="Substituent subsol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o-RO"/>
          </a:p>
        </p:txBody>
      </p:sp>
      <p:sp>
        <p:nvSpPr>
          <p:cNvPr id="10" name="Dreptunghi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reptunghi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Dreptunghi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Dreptunghi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drep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ector drep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ector drep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drep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drep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ector drep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Dreptunghi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ubstituent număr diapozitiv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563105E-6F09-42C0-BEEE-2E73D61FAF64}" type="slidenum">
              <a:rPr lang="ro-RO" smtClean="0"/>
              <a:t>‹#›</a:t>
            </a:fld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Clic pentru editare stil titlu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Clic pentru editare stiluri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F0FC9-23B7-4ECB-A435-D46A5C9C3923}" type="datetimeFigureOut">
              <a:rPr lang="ro-RO" smtClean="0"/>
              <a:t>16.09.2023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105E-6F09-42C0-BEEE-2E73D61FAF64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o-RO" smtClean="0"/>
              <a:t>Clic pentru editare stil titlu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Clic pentru editare stiluri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F0FC9-23B7-4ECB-A435-D46A5C9C3923}" type="datetimeFigureOut">
              <a:rPr lang="ro-RO" smtClean="0"/>
              <a:t>16.09.2023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105E-6F09-42C0-BEEE-2E73D61FAF64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Clic pentru editare stil titlu</a:t>
            </a:r>
            <a:endParaRPr kumimoji="0" lang="en-US"/>
          </a:p>
        </p:txBody>
      </p:sp>
      <p:sp>
        <p:nvSpPr>
          <p:cNvPr id="8" name="Substituent conținut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Clic pentru editare stiluri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20F0FC9-23B7-4ECB-A435-D46A5C9C3923}" type="datetimeFigureOut">
              <a:rPr lang="ro-RO" smtClean="0"/>
              <a:t>16.09.2023</a:t>
            </a:fld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563105E-6F09-42C0-BEEE-2E73D61FAF64}" type="slidenum">
              <a:rPr lang="ro-RO" smtClean="0"/>
              <a:t>‹#›</a:t>
            </a:fld>
            <a:endParaRPr lang="ro-RO"/>
          </a:p>
        </p:txBody>
      </p:sp>
      <p:sp>
        <p:nvSpPr>
          <p:cNvPr id="10" name="Substituent subsol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o-RO" smtClean="0"/>
              <a:t>Clic pentru editare stil titlu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Clic pentru editare stiluri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20F0FC9-23B7-4ECB-A435-D46A5C9C3923}" type="datetimeFigureOut">
              <a:rPr lang="ro-RO" smtClean="0"/>
              <a:t>16.09.2023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o-RO"/>
          </a:p>
        </p:txBody>
      </p:sp>
      <p:sp>
        <p:nvSpPr>
          <p:cNvPr id="9" name="Dreptunghi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Dreptunghi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reptunghi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reptunghi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drep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ector drep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drep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drep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ector drep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Dreptunghi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ector drep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563105E-6F09-42C0-BEEE-2E73D61FAF64}" type="slidenum">
              <a:rPr lang="ro-RO" smtClean="0"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Clic pentru editare stil titlu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F0FC9-23B7-4ECB-A435-D46A5C9C3923}" type="datetimeFigureOut">
              <a:rPr lang="ro-RO" smtClean="0"/>
              <a:t>16.09.2023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105E-6F09-42C0-BEEE-2E73D61FAF64}" type="slidenum">
              <a:rPr lang="ro-RO" smtClean="0"/>
              <a:t>‹#›</a:t>
            </a:fld>
            <a:endParaRPr lang="ro-RO"/>
          </a:p>
        </p:txBody>
      </p:sp>
      <p:sp>
        <p:nvSpPr>
          <p:cNvPr id="9" name="Substituent conținut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Clic pentru editare stiluri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1" name="Substituent conținut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Clic pentru editare stiluri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o-RO" smtClean="0"/>
              <a:t>Clic pentru editare stil titlu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F0FC9-23B7-4ECB-A435-D46A5C9C3923}" type="datetimeFigureOut">
              <a:rPr lang="ro-RO" smtClean="0"/>
              <a:t>16.09.2023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105E-6F09-42C0-BEEE-2E73D61FAF64}" type="slidenum">
              <a:rPr lang="ro-RO" smtClean="0"/>
              <a:t>‹#›</a:t>
            </a:fld>
            <a:endParaRPr lang="ro-RO"/>
          </a:p>
        </p:txBody>
      </p:sp>
      <p:sp>
        <p:nvSpPr>
          <p:cNvPr id="11" name="Substituent conținut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Clic pentru editare stiluri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3" name="Substituent conținut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Clic pentru editare stiluri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2" name="Substituent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o-RO" smtClean="0"/>
              <a:t>Clic pentru editare stiluri text Coordonator</a:t>
            </a:r>
          </a:p>
        </p:txBody>
      </p:sp>
      <p:sp>
        <p:nvSpPr>
          <p:cNvPr id="14" name="Substituent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o-RO" smtClean="0"/>
              <a:t>Clic pentru editare stiluri text Coordonator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Clic pentru editare stil titlu</a:t>
            </a:r>
            <a:endParaRPr kumimoji="0" lang="en-US"/>
          </a:p>
        </p:txBody>
      </p:sp>
      <p:sp>
        <p:nvSpPr>
          <p:cNvPr id="6" name="Substituent dată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20F0FC9-23B7-4ECB-A435-D46A5C9C3923}" type="datetimeFigureOut">
              <a:rPr lang="ro-RO" smtClean="0"/>
              <a:t>16.09.2023</a:t>
            </a:fld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563105E-6F09-42C0-BEEE-2E73D61FAF64}" type="slidenum">
              <a:rPr lang="ro-RO" smtClean="0"/>
              <a:t>‹#›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F0FC9-23B7-4ECB-A435-D46A5C9C3923}" type="datetimeFigureOut">
              <a:rPr lang="ro-RO" smtClean="0"/>
              <a:t>16.09.2023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105E-6F09-42C0-BEEE-2E73D61FAF64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drep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o-RO" smtClean="0"/>
              <a:t>Clic pentru editare stil titlu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Clic pentru editare stiluri text Coordonator</a:t>
            </a:r>
          </a:p>
        </p:txBody>
      </p:sp>
      <p:sp>
        <p:nvSpPr>
          <p:cNvPr id="8" name="Conector drep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ector drep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Dreptunghi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drep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ubstituent conținut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Clic pentru editare stiluri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1" name="Substituent dată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20F0FC9-23B7-4ECB-A435-D46A5C9C3923}" type="datetimeFigureOut">
              <a:rPr lang="ro-RO" smtClean="0"/>
              <a:t>16.09.2023</a:t>
            </a:fld>
            <a:endParaRPr lang="ro-RO"/>
          </a:p>
        </p:txBody>
      </p:sp>
      <p:sp>
        <p:nvSpPr>
          <p:cNvPr id="22" name="Substituent număr diapozitiv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563105E-6F09-42C0-BEEE-2E73D61FAF64}" type="slidenum">
              <a:rPr lang="ro-RO" smtClean="0"/>
              <a:t>‹#›</a:t>
            </a:fld>
            <a:endParaRPr lang="ro-RO"/>
          </a:p>
        </p:txBody>
      </p:sp>
      <p:sp>
        <p:nvSpPr>
          <p:cNvPr id="23" name="Substituent subsol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o-RO" smtClean="0"/>
              <a:t>Clic pentru editare stil titlu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Clic pentru editare stiluri text Coordonator</a:t>
            </a:r>
          </a:p>
        </p:txBody>
      </p:sp>
      <p:sp>
        <p:nvSpPr>
          <p:cNvPr id="10" name="Conector drep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Dreptunghi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ector drep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ector drep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ctor drep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ubstituent dată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20F0FC9-23B7-4ECB-A435-D46A5C9C3923}" type="datetimeFigureOut">
              <a:rPr lang="ro-RO" smtClean="0"/>
              <a:t>16.09.2023</a:t>
            </a:fld>
            <a:endParaRPr lang="ro-RO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563105E-6F09-42C0-BEEE-2E73D61FAF64}" type="slidenum">
              <a:rPr lang="ro-RO" smtClean="0"/>
              <a:t>‹#›</a:t>
            </a:fld>
            <a:endParaRPr lang="ro-RO"/>
          </a:p>
        </p:txBody>
      </p:sp>
      <p:sp>
        <p:nvSpPr>
          <p:cNvPr id="21" name="Substituent subsol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ctor drep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ubstituent titl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o-RO" smtClean="0"/>
              <a:t>Clic pentru editare stil titlu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Clic pentru editare stiluri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4" name="Substituent dată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20F0FC9-23B7-4ECB-A435-D46A5C9C3923}" type="datetimeFigureOut">
              <a:rPr lang="ro-RO" smtClean="0"/>
              <a:t>16.09.2023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o-RO"/>
          </a:p>
        </p:txBody>
      </p:sp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Dreptunghi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drep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ubstituent număr diapozitiv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563105E-6F09-42C0-BEEE-2E73D61FAF64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ccdiasi@gmail.com" TargetMode="External"/><Relationship Id="rId2" Type="http://schemas.openxmlformats.org/officeDocument/2006/relationships/hyperlink" Target="http://www.ccdis.ro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2286000" y="746349"/>
            <a:ext cx="6172200" cy="5202931"/>
          </a:xfrm>
        </p:spPr>
        <p:txBody>
          <a:bodyPr>
            <a:normAutofit fontScale="90000"/>
          </a:bodyPr>
          <a:lstStyle/>
          <a:p>
            <a:pPr algn="ctr"/>
            <a:r>
              <a:rPr lang="ro-RO" sz="27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o-RO" sz="2700" dirty="0" smtClean="0">
                <a:latin typeface="Arial" pitchFamily="34" charset="0"/>
                <a:cs typeface="Arial" pitchFamily="34" charset="0"/>
              </a:rPr>
            </a:br>
            <a:r>
              <a:rPr lang="ro-RO" sz="2700" dirty="0">
                <a:latin typeface="Arial" pitchFamily="34" charset="0"/>
                <a:cs typeface="Arial" pitchFamily="34" charset="0"/>
              </a:rPr>
              <a:t/>
            </a:r>
            <a:br>
              <a:rPr lang="ro-RO" sz="2700" dirty="0">
                <a:latin typeface="Arial" pitchFamily="34" charset="0"/>
                <a:cs typeface="Arial" pitchFamily="34" charset="0"/>
              </a:rPr>
            </a:br>
            <a:r>
              <a:rPr lang="en-US" sz="2700" dirty="0" smtClean="0">
                <a:latin typeface="Arial" pitchFamily="34" charset="0"/>
                <a:cs typeface="Arial" pitchFamily="34" charset="0"/>
              </a:rPr>
              <a:t>Teacher </a:t>
            </a:r>
            <a:r>
              <a:rPr lang="en-US" sz="2700" dirty="0">
                <a:latin typeface="Arial" pitchFamily="34" charset="0"/>
                <a:cs typeface="Arial" pitchFamily="34" charset="0"/>
              </a:rPr>
              <a:t>Training 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Center</a:t>
            </a:r>
            <a:r>
              <a:rPr lang="ro-RO" sz="27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o-RO" sz="2700" dirty="0" smtClean="0">
                <a:latin typeface="Arial" pitchFamily="34" charset="0"/>
                <a:cs typeface="Arial" pitchFamily="34" charset="0"/>
              </a:rPr>
            </a:br>
            <a:r>
              <a:rPr lang="ro-RO" sz="2700" dirty="0" smtClean="0">
                <a:latin typeface="Arial" pitchFamily="34" charset="0"/>
                <a:cs typeface="Arial" pitchFamily="34" charset="0"/>
              </a:rPr>
              <a:t>,, Spiru Haret,, Iași</a:t>
            </a:r>
            <a:r>
              <a:rPr lang="ro-RO" sz="2700" dirty="0">
                <a:latin typeface="Arial" pitchFamily="34" charset="0"/>
                <a:cs typeface="Arial" pitchFamily="34" charset="0"/>
              </a:rPr>
              <a:t/>
            </a:r>
            <a:br>
              <a:rPr lang="ro-RO" sz="2700" dirty="0">
                <a:latin typeface="Arial" pitchFamily="34" charset="0"/>
                <a:cs typeface="Arial" pitchFamily="34" charset="0"/>
              </a:rPr>
            </a:br>
            <a:r>
              <a:rPr lang="ro-RO" sz="27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o-RO" sz="2700" dirty="0" smtClean="0">
                <a:latin typeface="Arial" pitchFamily="34" charset="0"/>
                <a:cs typeface="Arial" pitchFamily="34" charset="0"/>
              </a:rPr>
            </a:br>
            <a:r>
              <a:rPr lang="en-US" sz="2700" dirty="0" smtClean="0">
                <a:latin typeface="Arial" pitchFamily="34" charset="0"/>
                <a:cs typeface="Arial" pitchFamily="34" charset="0"/>
              </a:rPr>
              <a:t>Kick </a:t>
            </a:r>
            <a:r>
              <a:rPr lang="en-US" sz="2700" dirty="0">
                <a:latin typeface="Arial" pitchFamily="34" charset="0"/>
                <a:cs typeface="Arial" pitchFamily="34" charset="0"/>
              </a:rPr>
              <a:t>Off Meeting Istanbul SLD KA2 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project</a:t>
            </a:r>
            <a:r>
              <a:rPr lang="ro-RO" sz="2700" dirty="0" smtClean="0">
                <a:latin typeface="Arial" pitchFamily="34" charset="0"/>
                <a:cs typeface="Arial" pitchFamily="34" charset="0"/>
              </a:rPr>
              <a:t> – online</a:t>
            </a:r>
            <a:br>
              <a:rPr lang="ro-RO" sz="2700" dirty="0" smtClean="0">
                <a:latin typeface="Arial" pitchFamily="34" charset="0"/>
                <a:cs typeface="Arial" pitchFamily="34" charset="0"/>
              </a:rPr>
            </a:br>
            <a:r>
              <a:rPr lang="ro-RO" sz="2700" dirty="0">
                <a:latin typeface="Arial" pitchFamily="34" charset="0"/>
                <a:cs typeface="Arial" pitchFamily="34" charset="0"/>
              </a:rPr>
              <a:t/>
            </a:r>
            <a:br>
              <a:rPr lang="ro-RO" sz="2700" dirty="0">
                <a:latin typeface="Arial" pitchFamily="34" charset="0"/>
                <a:cs typeface="Arial" pitchFamily="34" charset="0"/>
              </a:rPr>
            </a:br>
            <a:r>
              <a:rPr lang="ro-RO" sz="2700" dirty="0" smtClean="0">
                <a:latin typeface="Arial" pitchFamily="34" charset="0"/>
                <a:cs typeface="Arial" pitchFamily="34" charset="0"/>
              </a:rPr>
              <a:t> june 16, 2021</a:t>
            </a:r>
            <a:br>
              <a:rPr lang="ro-RO" sz="2700" dirty="0" smtClean="0">
                <a:latin typeface="Arial" pitchFamily="34" charset="0"/>
                <a:cs typeface="Arial" pitchFamily="34" charset="0"/>
              </a:rPr>
            </a:br>
            <a:r>
              <a:rPr lang="ro-RO" sz="27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o-RO" sz="2700" dirty="0" smtClean="0">
                <a:latin typeface="Arial" pitchFamily="34" charset="0"/>
                <a:cs typeface="Arial" pitchFamily="34" charset="0"/>
              </a:rPr>
            </a:br>
            <a:r>
              <a:rPr lang="ro-RO" sz="2700" dirty="0">
                <a:latin typeface="Arial" pitchFamily="34" charset="0"/>
                <a:cs typeface="Arial" pitchFamily="34" charset="0"/>
              </a:rPr>
              <a:t/>
            </a:r>
            <a:br>
              <a:rPr lang="ro-RO" sz="2700" dirty="0">
                <a:latin typeface="Arial" pitchFamily="34" charset="0"/>
                <a:cs typeface="Arial" pitchFamily="34" charset="0"/>
              </a:rPr>
            </a:br>
            <a:r>
              <a:rPr lang="ro-RO" sz="3200" dirty="0" smtClean="0"/>
              <a:t/>
            </a:r>
            <a:br>
              <a:rPr lang="ro-RO" sz="3200" dirty="0" smtClean="0"/>
            </a:br>
            <a:endParaRPr lang="ro-RO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2286000" y="2276872"/>
            <a:ext cx="6172200" cy="3384376"/>
          </a:xfrm>
        </p:spPr>
        <p:txBody>
          <a:bodyPr/>
          <a:lstStyle/>
          <a:p>
            <a:endParaRPr lang="ro-RO" dirty="0" smtClean="0"/>
          </a:p>
          <a:p>
            <a:endParaRPr lang="ro-RO" sz="2800" dirty="0" smtClean="0"/>
          </a:p>
          <a:p>
            <a:endParaRPr lang="ro-RO" sz="2800" dirty="0" smtClean="0"/>
          </a:p>
          <a:p>
            <a:endParaRPr lang="ro-RO" dirty="0" smtClean="0"/>
          </a:p>
          <a:p>
            <a:endParaRPr lang="ro-RO" dirty="0"/>
          </a:p>
          <a:p>
            <a:endParaRPr lang="ro-RO" dirty="0"/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302510" cy="514350"/>
          </a:xfrm>
          <a:prstGeom prst="rect">
            <a:avLst/>
          </a:prstGeom>
          <a:noFill/>
        </p:spPr>
      </p:pic>
      <p:pic>
        <p:nvPicPr>
          <p:cNvPr id="5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520" y="537117"/>
            <a:ext cx="1095375" cy="41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02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b="1" kern="0" dirty="0"/>
              <a:t>Development Strategy</a:t>
            </a:r>
            <a:r>
              <a:rPr lang="ro-RO" b="1" kern="0" dirty="0"/>
              <a:t> </a:t>
            </a:r>
            <a:r>
              <a:rPr lang="en-US" b="1" dirty="0" smtClean="0"/>
              <a:t>Methodic</a:t>
            </a:r>
            <a:r>
              <a:rPr lang="en-US" b="1" dirty="0"/>
              <a:t>, Sciences and Cultural </a:t>
            </a:r>
            <a:r>
              <a:rPr lang="en-US" b="1" dirty="0" smtClean="0"/>
              <a:t>Activities</a:t>
            </a:r>
            <a:endParaRPr lang="ro-RO" b="1" dirty="0" smtClean="0"/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it-IT" dirty="0"/>
              <a:t>Publishing and promoting the monography of  Teacher Training Center Iasi</a:t>
            </a:r>
            <a:endParaRPr lang="en-US" dirty="0"/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dirty="0"/>
              <a:t>Seminars, Scientifics Sessions, Conferences, Debates, Workshops, etc.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dirty="0"/>
              <a:t>Organizing “Seminar of Forming Offers”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dirty="0"/>
              <a:t>Experimental Courses/Demonstrations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dirty="0"/>
              <a:t>Exhibitions – art, Teachers and students permanent exhibitions</a:t>
            </a:r>
            <a:endParaRPr lang="ro-RO" dirty="0"/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dirty="0"/>
              <a:t>Recitals and concerts: music, poetry</a:t>
            </a:r>
            <a:endParaRPr lang="it-IT" dirty="0"/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it-IT" dirty="0"/>
              <a:t>Festivities and celebrations for cultural and science personalites, retire teachers, etc.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it-IT" dirty="0"/>
              <a:t>“Iasi School Days”/ “Teacher Training Center  Iasi” celebrations</a:t>
            </a:r>
            <a:endParaRPr lang="ro-RO" dirty="0"/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302510" cy="514350"/>
          </a:xfrm>
          <a:prstGeom prst="rect">
            <a:avLst/>
          </a:prstGeom>
          <a:noFill/>
        </p:spPr>
      </p:pic>
      <p:pic>
        <p:nvPicPr>
          <p:cNvPr id="5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76672"/>
            <a:ext cx="1095375" cy="41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79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>
          <a:xfrm>
            <a:off x="457200" y="1063030"/>
            <a:ext cx="7467600" cy="541092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b="1" dirty="0" smtClean="0"/>
              <a:t>Number </a:t>
            </a:r>
            <a:r>
              <a:rPr lang="en-US" b="1" dirty="0"/>
              <a:t>of accredited / approved training programs from the Offer of the </a:t>
            </a:r>
            <a:r>
              <a:rPr lang="ro-RO" b="1" dirty="0" err="1" smtClean="0"/>
              <a:t>Teacher</a:t>
            </a:r>
            <a:r>
              <a:rPr lang="ro-RO" b="1" dirty="0" smtClean="0"/>
              <a:t> </a:t>
            </a:r>
            <a:r>
              <a:rPr lang="ro-RO" b="1" dirty="0" err="1" smtClean="0"/>
              <a:t>Traning</a:t>
            </a:r>
            <a:r>
              <a:rPr lang="ro-RO" b="1" dirty="0" smtClean="0"/>
              <a:t> Center</a:t>
            </a:r>
            <a:r>
              <a:rPr lang="en-US" b="1" dirty="0" smtClean="0"/>
              <a:t>  </a:t>
            </a:r>
            <a:r>
              <a:rPr lang="en-US" b="1" dirty="0"/>
              <a:t>"</a:t>
            </a:r>
            <a:r>
              <a:rPr lang="en-US" b="1" dirty="0" err="1"/>
              <a:t>Spiru</a:t>
            </a:r>
            <a:r>
              <a:rPr lang="en-US" b="1" dirty="0"/>
              <a:t> </a:t>
            </a:r>
            <a:r>
              <a:rPr lang="en-US" b="1" dirty="0" err="1"/>
              <a:t>Haret</a:t>
            </a:r>
            <a:r>
              <a:rPr lang="en-US" b="1" dirty="0"/>
              <a:t>" </a:t>
            </a:r>
            <a:r>
              <a:rPr lang="en-US" b="1" dirty="0" err="1"/>
              <a:t>Iași</a:t>
            </a:r>
            <a:r>
              <a:rPr lang="en-US" b="1" dirty="0"/>
              <a:t> for the school year </a:t>
            </a:r>
            <a:r>
              <a:rPr lang="en-US" b="1" dirty="0" smtClean="0"/>
              <a:t>2020-2021</a:t>
            </a:r>
            <a:r>
              <a:rPr lang="ro-RO" b="1" dirty="0" smtClean="0"/>
              <a:t>- 7 Training </a:t>
            </a:r>
            <a:r>
              <a:rPr lang="ro-RO" b="1" dirty="0" err="1" smtClean="0"/>
              <a:t>Programs</a:t>
            </a:r>
            <a:endParaRPr lang="ro-RO" b="1" dirty="0" smtClean="0"/>
          </a:p>
          <a:p>
            <a:pPr marL="0" indent="0" algn="just">
              <a:buNone/>
            </a:pPr>
            <a:r>
              <a:rPr lang="ro-RO" sz="2600" b="1" dirty="0" smtClean="0"/>
              <a:t>-</a:t>
            </a:r>
            <a:r>
              <a:rPr lang="en-US" sz="2600" dirty="0" smtClean="0"/>
              <a:t>,,MANAGEMENT </a:t>
            </a:r>
            <a:r>
              <a:rPr lang="en-US" sz="2600" dirty="0"/>
              <a:t>OF EDUCATIONAL </a:t>
            </a:r>
            <a:r>
              <a:rPr lang="en-US" sz="2600" dirty="0" smtClean="0"/>
              <a:t>PROJECTS,, </a:t>
            </a:r>
            <a:r>
              <a:rPr lang="en-US" sz="2600" dirty="0"/>
              <a:t>accredited by OMEN no. 5670 / 18.12.2017, 22 transferable professional credits, 89 </a:t>
            </a:r>
            <a:r>
              <a:rPr lang="en-US" sz="2600" dirty="0" smtClean="0"/>
              <a:t>hours</a:t>
            </a:r>
            <a:r>
              <a:rPr lang="ro-RO" sz="2600" dirty="0" smtClean="0"/>
              <a:t>;</a:t>
            </a:r>
          </a:p>
          <a:p>
            <a:pPr marL="0" indent="0" algn="just">
              <a:buNone/>
            </a:pPr>
            <a:r>
              <a:rPr lang="ro-RO" sz="2600" b="1" dirty="0" smtClean="0"/>
              <a:t>-</a:t>
            </a:r>
            <a:r>
              <a:rPr lang="en-US" sz="2600" dirty="0"/>
              <a:t>„MANAGEMENT OF NON-FORMAL STRATEGIES IN EDUCATION” accredited by OMENCȘ 3997 / 14.05.2019, 22 transferable professional credits, 89 </a:t>
            </a:r>
            <a:r>
              <a:rPr lang="en-US" sz="2600" dirty="0" smtClean="0"/>
              <a:t>hours</a:t>
            </a:r>
            <a:r>
              <a:rPr lang="ro-RO" sz="2600" dirty="0" smtClean="0"/>
              <a:t>;</a:t>
            </a:r>
          </a:p>
          <a:p>
            <a:pPr marL="0" indent="0" algn="just">
              <a:buNone/>
            </a:pPr>
            <a:r>
              <a:rPr lang="ro-RO" sz="2600" b="1" dirty="0" smtClean="0"/>
              <a:t>-</a:t>
            </a:r>
            <a:r>
              <a:rPr lang="en-US" sz="2600" dirty="0" smtClean="0"/>
              <a:t>“</a:t>
            </a:r>
            <a:r>
              <a:rPr lang="en-US" sz="2600" dirty="0"/>
              <a:t>MANAGEMENT OF COMMUNICATION AND ORGANIZATIONAL STRESS”, accredited by OMEN no.3189 / 07.02.2020, 22 transferable professional credits, 89 hours.</a:t>
            </a:r>
            <a:endParaRPr lang="ro-RO" sz="2600" b="1" dirty="0" smtClean="0"/>
          </a:p>
          <a:p>
            <a:pPr marL="0" indent="0" algn="ctr">
              <a:buNone/>
            </a:pPr>
            <a:endParaRPr lang="ro-RO" b="1" dirty="0"/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302510" cy="514350"/>
          </a:xfrm>
          <a:prstGeom prst="rect">
            <a:avLst/>
          </a:prstGeom>
          <a:noFill/>
        </p:spPr>
      </p:pic>
      <p:pic>
        <p:nvPicPr>
          <p:cNvPr id="5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76672"/>
            <a:ext cx="1095375" cy="41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41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7467600" cy="4917160"/>
          </a:xfrm>
        </p:spPr>
        <p:txBody>
          <a:bodyPr/>
          <a:lstStyle/>
          <a:p>
            <a:pPr marL="0" indent="0">
              <a:buNone/>
            </a:pPr>
            <a:r>
              <a:rPr lang="ro-RO" dirty="0" smtClean="0"/>
              <a:t>- </a:t>
            </a:r>
            <a:r>
              <a:rPr lang="en-US" dirty="0" smtClean="0"/>
              <a:t>,, </a:t>
            </a:r>
            <a:r>
              <a:rPr lang="en-US" dirty="0"/>
              <a:t>DEVELOPMENT OF SKILLS THROUGH OUTDOOR ACTIVITIES ,, accredited by OMENCȘ 3997 / 14.05.2019, 10 credits, 42 </a:t>
            </a:r>
            <a:r>
              <a:rPr lang="en-US" dirty="0" smtClean="0"/>
              <a:t>hours</a:t>
            </a:r>
            <a:r>
              <a:rPr lang="ro-RO" dirty="0" smtClean="0"/>
              <a:t>;</a:t>
            </a:r>
          </a:p>
          <a:p>
            <a:pPr marL="0" indent="0">
              <a:buNone/>
            </a:pPr>
            <a:r>
              <a:rPr lang="ro-RO" dirty="0" smtClean="0"/>
              <a:t>-</a:t>
            </a:r>
            <a:r>
              <a:rPr lang="en-US" dirty="0" smtClean="0"/>
              <a:t>„</a:t>
            </a:r>
            <a:r>
              <a:rPr lang="en-US" dirty="0"/>
              <a:t>LEARNING MANAGEMENT ON INTER AND TRANSDISCIPLINARY PRINCIPLES” accredited by OMEN 4414 / 28.05.2020, accredited by OMEN no. 4414 / </a:t>
            </a:r>
            <a:r>
              <a:rPr lang="en-US" dirty="0" smtClean="0"/>
              <a:t>28.05.2020</a:t>
            </a:r>
            <a:r>
              <a:rPr lang="ro-RO" dirty="0" smtClean="0"/>
              <a:t>;</a:t>
            </a:r>
          </a:p>
          <a:p>
            <a:pPr marL="0" indent="0">
              <a:buNone/>
            </a:pPr>
            <a:r>
              <a:rPr lang="ro-RO" dirty="0" smtClean="0"/>
              <a:t>-</a:t>
            </a:r>
            <a:r>
              <a:rPr lang="en-US" dirty="0"/>
              <a:t>- “10 AXIS OF PARENTAL EDUCATION - GUIDE FOR INTERGENERATIONAL EDUCATION”, accredited by OMEN no. 5670 / 18.12.2017, 15 credits, 60 </a:t>
            </a:r>
            <a:r>
              <a:rPr lang="en-US" dirty="0" smtClean="0"/>
              <a:t>hours</a:t>
            </a:r>
            <a:r>
              <a:rPr lang="ro-RO" dirty="0" smtClean="0"/>
              <a:t>;</a:t>
            </a:r>
          </a:p>
          <a:p>
            <a:pPr marL="0" indent="0">
              <a:buNone/>
            </a:pPr>
            <a:endParaRPr lang="ro-RO" dirty="0" smtClean="0"/>
          </a:p>
          <a:p>
            <a:pPr>
              <a:buFontTx/>
              <a:buChar char="-"/>
            </a:pPr>
            <a:endParaRPr lang="ro-RO" dirty="0"/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302510" cy="514350"/>
          </a:xfrm>
          <a:prstGeom prst="rect">
            <a:avLst/>
          </a:prstGeom>
          <a:noFill/>
        </p:spPr>
      </p:pic>
      <p:pic>
        <p:nvPicPr>
          <p:cNvPr id="5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76672"/>
            <a:ext cx="1095375" cy="41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99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2800" b="1" dirty="0"/>
              <a:t>Development </a:t>
            </a:r>
            <a:r>
              <a:rPr lang="en-US" sz="2800" b="1" dirty="0" smtClean="0"/>
              <a:t>Strategy</a:t>
            </a:r>
            <a:r>
              <a:rPr lang="ro-RO" sz="2800" b="1" dirty="0" smtClean="0"/>
              <a:t> –</a:t>
            </a:r>
            <a:r>
              <a:rPr lang="en-US" sz="2800" b="1" dirty="0" smtClean="0"/>
              <a:t> Finished</a:t>
            </a:r>
            <a:r>
              <a:rPr lang="ro-RO" sz="2800" b="1" dirty="0" smtClean="0"/>
              <a:t> </a:t>
            </a:r>
            <a:r>
              <a:rPr lang="en-US" sz="2800" b="1" dirty="0" smtClean="0"/>
              <a:t>Projects</a:t>
            </a:r>
            <a:endParaRPr lang="ro-RO" sz="2800" b="1" dirty="0" smtClean="0"/>
          </a:p>
          <a:p>
            <a:pPr marL="0" indent="0" algn="just">
              <a:lnSpc>
                <a:spcPct val="80000"/>
              </a:lnSpc>
              <a:buClr>
                <a:schemeClr val="tx1"/>
              </a:buClr>
              <a:buNone/>
              <a:defRPr/>
            </a:pPr>
            <a:endParaRPr lang="ro-RO" sz="2800" dirty="0" smtClean="0"/>
          </a:p>
          <a:p>
            <a:pPr marL="0" indent="0" algn="just">
              <a:lnSpc>
                <a:spcPct val="80000"/>
              </a:lnSpc>
              <a:buClr>
                <a:schemeClr val="tx1"/>
              </a:buClr>
              <a:buNone/>
              <a:defRPr/>
            </a:pPr>
            <a:r>
              <a:rPr lang="ro-RO" sz="2800" dirty="0" smtClean="0"/>
              <a:t>-2002-2004 </a:t>
            </a:r>
            <a:r>
              <a:rPr lang="ro-RO" sz="2800" dirty="0" err="1"/>
              <a:t>Grundtvig</a:t>
            </a:r>
            <a:r>
              <a:rPr lang="ro-RO" sz="2800" dirty="0"/>
              <a:t> 2 – 02-G2-22-IS-ES </a:t>
            </a:r>
            <a:r>
              <a:rPr lang="en-US" sz="2800" dirty="0"/>
              <a:t> Partnership for learning</a:t>
            </a:r>
            <a:r>
              <a:rPr lang="ro-RO" sz="2800" dirty="0"/>
              <a:t> – </a:t>
            </a:r>
            <a:r>
              <a:rPr lang="ro-RO" sz="2800" b="1" i="1" dirty="0" err="1"/>
              <a:t>Importan</a:t>
            </a:r>
            <a:r>
              <a:rPr lang="en-US" sz="2800" b="1" i="1" dirty="0" err="1"/>
              <a:t>ce</a:t>
            </a:r>
            <a:r>
              <a:rPr lang="en-US" sz="2800" b="1" i="1" dirty="0"/>
              <a:t> of new technologies within disadvantaged rural </a:t>
            </a:r>
            <a:r>
              <a:rPr lang="en-US" sz="2800" b="1" i="1" dirty="0" smtClean="0"/>
              <a:t>areas</a:t>
            </a:r>
            <a:r>
              <a:rPr lang="ro-RO" sz="2800" b="1" i="1" dirty="0" smtClean="0"/>
              <a:t>;</a:t>
            </a:r>
          </a:p>
          <a:p>
            <a:pPr marL="0" indent="0" algn="just">
              <a:lnSpc>
                <a:spcPct val="80000"/>
              </a:lnSpc>
              <a:buClr>
                <a:schemeClr val="tx1"/>
              </a:buClr>
              <a:buNone/>
              <a:defRPr/>
            </a:pPr>
            <a:endParaRPr lang="it-IT" sz="2800" b="1" dirty="0"/>
          </a:p>
          <a:p>
            <a:pPr marL="0" indent="0" algn="just">
              <a:lnSpc>
                <a:spcPct val="80000"/>
              </a:lnSpc>
              <a:buClr>
                <a:schemeClr val="tx1"/>
              </a:buClr>
              <a:buNone/>
              <a:defRPr/>
            </a:pPr>
            <a:r>
              <a:rPr lang="ro-RO" sz="2800" dirty="0" smtClean="0"/>
              <a:t>-</a:t>
            </a:r>
            <a:r>
              <a:rPr lang="it-IT" sz="2800" dirty="0" smtClean="0"/>
              <a:t>2004-2006 </a:t>
            </a:r>
            <a:r>
              <a:rPr lang="it-IT" sz="2800" dirty="0"/>
              <a:t>- Grundtvig 2 – 05-G2-66-IS-RO-RC </a:t>
            </a:r>
            <a:r>
              <a:rPr lang="en-US" sz="2800" dirty="0"/>
              <a:t>Partnership for learning</a:t>
            </a:r>
            <a:r>
              <a:rPr lang="ro-RO" sz="2800" dirty="0"/>
              <a:t> </a:t>
            </a:r>
            <a:r>
              <a:rPr lang="it-IT" sz="2800" dirty="0"/>
              <a:t>– </a:t>
            </a:r>
            <a:r>
              <a:rPr lang="it-IT" sz="2800" b="1" i="1" dirty="0"/>
              <a:t>Art promotion for adults within rural </a:t>
            </a:r>
            <a:r>
              <a:rPr lang="it-IT" sz="2800" b="1" i="1" dirty="0" smtClean="0"/>
              <a:t>areas</a:t>
            </a:r>
            <a:r>
              <a:rPr lang="ro-RO" sz="2800" b="1" i="1" dirty="0" smtClean="0"/>
              <a:t>;</a:t>
            </a:r>
          </a:p>
          <a:p>
            <a:pPr marL="0" indent="0" algn="just">
              <a:lnSpc>
                <a:spcPct val="80000"/>
              </a:lnSpc>
              <a:buClr>
                <a:schemeClr val="tx1"/>
              </a:buClr>
              <a:buNone/>
              <a:defRPr/>
            </a:pPr>
            <a:endParaRPr lang="es-ES" sz="2800" b="1" dirty="0"/>
          </a:p>
          <a:p>
            <a:pPr marL="0" indent="0" algn="just">
              <a:lnSpc>
                <a:spcPct val="80000"/>
              </a:lnSpc>
              <a:buClr>
                <a:schemeClr val="tx1"/>
              </a:buClr>
              <a:buNone/>
              <a:defRPr/>
            </a:pPr>
            <a:r>
              <a:rPr lang="ro-RO" sz="2800" dirty="0" smtClean="0"/>
              <a:t>-</a:t>
            </a:r>
            <a:r>
              <a:rPr lang="es-ES" sz="2800" dirty="0" smtClean="0"/>
              <a:t>2006 </a:t>
            </a:r>
            <a:r>
              <a:rPr lang="es-ES" sz="2800" dirty="0"/>
              <a:t>– 2008 – Erasmus - 2854-IC-6-2001-1-BE ERASMUS-EUC-1 - </a:t>
            </a:r>
            <a:r>
              <a:rPr lang="es-ES" sz="2800" b="1" i="1" dirty="0"/>
              <a:t>IP Einstein Europe Inovative Scince Teachers Education by Introducing Nowadays  </a:t>
            </a:r>
            <a:r>
              <a:rPr lang="es-ES" sz="2800" b="1" i="1" dirty="0" smtClean="0"/>
              <a:t>Themes</a:t>
            </a:r>
            <a:r>
              <a:rPr lang="ro-RO" sz="2800" b="1" i="1" dirty="0" smtClean="0"/>
              <a:t>.</a:t>
            </a:r>
            <a:endParaRPr lang="es-ES" sz="2800" b="1" dirty="0"/>
          </a:p>
          <a:p>
            <a:pPr marL="0" indent="0" algn="just">
              <a:buNone/>
            </a:pPr>
            <a:endParaRPr lang="ro-RO" sz="2800" b="1" dirty="0" smtClean="0"/>
          </a:p>
          <a:p>
            <a:pPr marL="0" indent="0" algn="ctr">
              <a:buNone/>
            </a:pPr>
            <a:endParaRPr lang="ro-RO" sz="2800" dirty="0"/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302510" cy="514350"/>
          </a:xfrm>
          <a:prstGeom prst="rect">
            <a:avLst/>
          </a:prstGeom>
          <a:noFill/>
        </p:spPr>
      </p:pic>
      <p:pic>
        <p:nvPicPr>
          <p:cNvPr id="5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76672"/>
            <a:ext cx="1095375" cy="41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08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o-RO" dirty="0" smtClean="0"/>
          </a:p>
          <a:p>
            <a:pPr marL="0" indent="0">
              <a:buNone/>
            </a:pPr>
            <a:endParaRPr lang="ro-RO" dirty="0" smtClean="0"/>
          </a:p>
          <a:p>
            <a:pPr marL="0" indent="0">
              <a:buNone/>
            </a:pPr>
            <a:r>
              <a:rPr lang="ro-RO" sz="2600" dirty="0"/>
              <a:t>-</a:t>
            </a:r>
            <a:r>
              <a:rPr lang="es-ES" sz="2600" dirty="0"/>
              <a:t>2007 - 2009 - Grundtvig 1 - 230305-CP-1-2006-1-RO-GRUNDTVIG-G11 - </a:t>
            </a:r>
            <a:r>
              <a:rPr lang="es-ES" sz="2600" i="1" dirty="0"/>
              <a:t>Face </a:t>
            </a:r>
            <a:r>
              <a:rPr lang="es-ES" sz="2600" i="1" dirty="0" smtClean="0"/>
              <a:t>It</a:t>
            </a:r>
            <a:endParaRPr lang="ro-RO" sz="2600" dirty="0"/>
          </a:p>
          <a:p>
            <a:pPr marL="0" indent="0">
              <a:buNone/>
            </a:pPr>
            <a:r>
              <a:rPr lang="en-GB" sz="2600" dirty="0" smtClean="0"/>
              <a:t>2009- </a:t>
            </a:r>
            <a:r>
              <a:rPr lang="en-GB" sz="2600" dirty="0"/>
              <a:t>2011 – Comenius </a:t>
            </a:r>
            <a:r>
              <a:rPr lang="en-GB" sz="2600" dirty="0" err="1"/>
              <a:t>Regio</a:t>
            </a:r>
            <a:r>
              <a:rPr lang="en-GB" sz="2600" dirty="0"/>
              <a:t> - COM-09-PP-07-IS-IT - </a:t>
            </a:r>
            <a:r>
              <a:rPr lang="en-US" sz="2600" dirty="0"/>
              <a:t>Youth Educational Systems</a:t>
            </a:r>
          </a:p>
          <a:p>
            <a:pPr marL="0" lvl="0" indent="0">
              <a:buNone/>
            </a:pPr>
            <a:r>
              <a:rPr lang="ro-RO" sz="2600" dirty="0" smtClean="0"/>
              <a:t>2013-2015 – Comenius Regio -</a:t>
            </a:r>
            <a:r>
              <a:rPr lang="ro-RO" sz="2600" dirty="0" smtClean="0">
                <a:latin typeface="Century Schoolbook" pitchFamily="18" charset="0"/>
                <a:cs typeface="Arial" pitchFamily="34"/>
              </a:rPr>
              <a:t>COM </a:t>
            </a:r>
            <a:r>
              <a:rPr lang="ro-RO" sz="2600" dirty="0">
                <a:latin typeface="Century Schoolbook" pitchFamily="18" charset="0"/>
                <a:cs typeface="Arial" pitchFamily="34"/>
              </a:rPr>
              <a:t>- 13- PR– </a:t>
            </a:r>
            <a:r>
              <a:rPr lang="ro-RO" sz="2600" dirty="0" smtClean="0">
                <a:latin typeface="Century Schoolbook" pitchFamily="18" charset="0"/>
                <a:cs typeface="Arial" pitchFamily="34"/>
              </a:rPr>
              <a:t>22-IS-TR - </a:t>
            </a:r>
            <a:r>
              <a:rPr lang="it-IT" sz="2600" dirty="0">
                <a:solidFill>
                  <a:srgbClr val="000000"/>
                </a:solidFill>
              </a:rPr>
              <a:t>Let's Share Our Problems </a:t>
            </a:r>
            <a:endParaRPr lang="ro-RO" sz="2600" dirty="0">
              <a:latin typeface="Century Schoolbook" pitchFamily="18" charset="0"/>
              <a:cs typeface="Arial" pitchFamily="34"/>
            </a:endParaRPr>
          </a:p>
          <a:p>
            <a:pPr marL="0" indent="0">
              <a:buNone/>
            </a:pPr>
            <a:endParaRPr lang="ro-RO" dirty="0"/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302510" cy="514350"/>
          </a:xfrm>
          <a:prstGeom prst="rect">
            <a:avLst/>
          </a:prstGeom>
          <a:noFill/>
        </p:spPr>
      </p:pic>
      <p:pic>
        <p:nvPicPr>
          <p:cNvPr id="5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76672"/>
            <a:ext cx="1095375" cy="41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71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/>
              <a:t>Development </a:t>
            </a:r>
            <a:r>
              <a:rPr lang="en-US" b="1" dirty="0" smtClean="0"/>
              <a:t>Strategy</a:t>
            </a:r>
            <a:r>
              <a:rPr lang="ro-RO" b="1" dirty="0" smtClean="0"/>
              <a:t> – New </a:t>
            </a:r>
            <a:r>
              <a:rPr lang="ro-RO" b="1" dirty="0" err="1" smtClean="0"/>
              <a:t>projects</a:t>
            </a:r>
            <a:endParaRPr lang="ro-RO" b="1" dirty="0" smtClean="0"/>
          </a:p>
          <a:p>
            <a:pPr marL="0" indent="0" algn="just">
              <a:buNone/>
            </a:pPr>
            <a:endParaRPr lang="ro-RO" dirty="0" smtClean="0"/>
          </a:p>
          <a:p>
            <a:pPr marL="0" indent="0" algn="just">
              <a:buNone/>
            </a:pPr>
            <a:r>
              <a:rPr lang="ro-RO" dirty="0" smtClean="0"/>
              <a:t>-</a:t>
            </a:r>
            <a:r>
              <a:rPr lang="en-US" dirty="0" smtClean="0"/>
              <a:t>CRED </a:t>
            </a:r>
            <a:r>
              <a:rPr lang="en-US" dirty="0"/>
              <a:t>project “Relevant curriculum, education open to all”, SMIS code 2014+: 118327, Project financed from the European Social Fund through the Human Capital Operational Program </a:t>
            </a:r>
            <a:r>
              <a:rPr lang="en-US" dirty="0" smtClean="0"/>
              <a:t>2014-2020</a:t>
            </a:r>
            <a:r>
              <a:rPr lang="ro-RO" dirty="0" smtClean="0"/>
              <a:t>;</a:t>
            </a:r>
          </a:p>
          <a:p>
            <a:pPr marL="0" indent="0" algn="just">
              <a:buNone/>
            </a:pPr>
            <a:r>
              <a:rPr lang="ro-RO" b="1" dirty="0" smtClean="0"/>
              <a:t>-</a:t>
            </a:r>
            <a:r>
              <a:rPr lang="en-US" dirty="0"/>
              <a:t>PROF Project - “Professionalization of teaching career”, POCU 904/6/25, Project co-financed by the European Social Fund through the Human Capital Operational Program </a:t>
            </a:r>
            <a:r>
              <a:rPr lang="en-US" dirty="0" smtClean="0"/>
              <a:t>2014-2020</a:t>
            </a:r>
            <a:r>
              <a:rPr lang="ro-RO" dirty="0" smtClean="0"/>
              <a:t>.</a:t>
            </a:r>
            <a:endParaRPr lang="ro-RO" b="1" dirty="0" smtClean="0"/>
          </a:p>
          <a:p>
            <a:pPr marL="0" indent="0" algn="just">
              <a:buNone/>
            </a:pPr>
            <a:endParaRPr lang="ro-RO" b="1" dirty="0" smtClean="0"/>
          </a:p>
          <a:p>
            <a:pPr marL="0" indent="0" algn="ctr">
              <a:buNone/>
            </a:pPr>
            <a:endParaRPr lang="ro-RO" dirty="0"/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302510" cy="514350"/>
          </a:xfrm>
          <a:prstGeom prst="rect">
            <a:avLst/>
          </a:prstGeom>
          <a:noFill/>
        </p:spPr>
      </p:pic>
      <p:pic>
        <p:nvPicPr>
          <p:cNvPr id="5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76672"/>
            <a:ext cx="1095375" cy="41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23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/>
              <a:t>Development Strategy</a:t>
            </a:r>
            <a:r>
              <a:rPr lang="ro-RO" sz="2800" b="1" dirty="0"/>
              <a:t> – New </a:t>
            </a:r>
            <a:r>
              <a:rPr lang="ro-RO" sz="2800" b="1" dirty="0" err="1" smtClean="0"/>
              <a:t>projects</a:t>
            </a:r>
            <a:endParaRPr lang="ro-RO" sz="2800" b="1" dirty="0" smtClean="0"/>
          </a:p>
          <a:p>
            <a:pPr marL="0" indent="0" algn="just">
              <a:buNone/>
            </a:pPr>
            <a:endParaRPr lang="ro-RO" sz="2800" b="1" dirty="0" smtClean="0"/>
          </a:p>
          <a:p>
            <a:pPr marL="0" indent="0" algn="just">
              <a:buNone/>
            </a:pPr>
            <a:r>
              <a:rPr lang="ro-RO" sz="2800" b="1" dirty="0" smtClean="0"/>
              <a:t>-</a:t>
            </a:r>
            <a:r>
              <a:rPr lang="en-US" sz="2800" dirty="0"/>
              <a:t>EEA Project </a:t>
            </a:r>
            <a:r>
              <a:rPr lang="en-US" sz="2800" b="1" dirty="0"/>
              <a:t>"Social Inclusion through Inclusive </a:t>
            </a:r>
            <a:r>
              <a:rPr lang="en-US" sz="2800" b="1" dirty="0" smtClean="0"/>
              <a:t>Education„</a:t>
            </a:r>
            <a:r>
              <a:rPr lang="en-US" sz="2800" b="1" dirty="0"/>
              <a:t> </a:t>
            </a:r>
            <a:r>
              <a:rPr lang="ro-RO" sz="2800" b="1" dirty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2018- </a:t>
            </a:r>
            <a:r>
              <a:rPr lang="ro-RO" sz="28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EY-PMIP-R2-0004 </a:t>
            </a:r>
            <a:r>
              <a:rPr lang="en-US" sz="2800" dirty="0" smtClean="0"/>
              <a:t>is </a:t>
            </a:r>
            <a:r>
              <a:rPr lang="en-US" sz="2800" dirty="0"/>
              <a:t>financed through the EEA Financial Mechanism 2014-2021 and the Government of Romania, through the Program Operator, the National Agency for Community Programs in the Field of Vocational Education and Training</a:t>
            </a:r>
            <a:r>
              <a:rPr lang="ro-RO" sz="2800" dirty="0" smtClean="0"/>
              <a:t>  ;</a:t>
            </a:r>
          </a:p>
          <a:p>
            <a:pPr marL="0" indent="0" algn="just">
              <a:buNone/>
            </a:pPr>
            <a:r>
              <a:rPr lang="en-US" sz="2800" dirty="0" smtClean="0"/>
              <a:t> </a:t>
            </a:r>
            <a:endParaRPr lang="ro-RO" sz="2800" dirty="0"/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302510" cy="514350"/>
          </a:xfrm>
          <a:prstGeom prst="rect">
            <a:avLst/>
          </a:prstGeom>
          <a:noFill/>
        </p:spPr>
      </p:pic>
      <p:pic>
        <p:nvPicPr>
          <p:cNvPr id="5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76672"/>
            <a:ext cx="1095375" cy="41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21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o-RO" b="1" dirty="0" smtClean="0"/>
          </a:p>
          <a:p>
            <a:pPr marL="0" indent="0">
              <a:buNone/>
            </a:pPr>
            <a:endParaRPr lang="ro-RO" b="1" dirty="0"/>
          </a:p>
          <a:p>
            <a:pPr marL="0" indent="0">
              <a:buNone/>
            </a:pPr>
            <a:endParaRPr lang="ro-RO" b="1" dirty="0" smtClean="0"/>
          </a:p>
          <a:p>
            <a:pPr marL="0" indent="0" algn="just">
              <a:buNone/>
            </a:pPr>
            <a:r>
              <a:rPr lang="ro-RO" b="1" dirty="0" smtClean="0"/>
              <a:t>-</a:t>
            </a:r>
            <a:r>
              <a:rPr lang="en-US" dirty="0"/>
              <a:t>“Democracy starts with you! </a:t>
            </a:r>
            <a:r>
              <a:rPr lang="en-US" b="1" dirty="0" smtClean="0"/>
              <a:t>-</a:t>
            </a:r>
            <a:r>
              <a:rPr lang="ro-RO" b="1" dirty="0" smtClean="0"/>
              <a:t>,,</a:t>
            </a:r>
            <a:r>
              <a:rPr lang="ro-RO" b="1" dirty="0" err="1" smtClean="0"/>
              <a:t>Democracy</a:t>
            </a:r>
            <a:r>
              <a:rPr lang="ro-RO" b="1" dirty="0" smtClean="0"/>
              <a:t> </a:t>
            </a:r>
            <a:r>
              <a:rPr lang="ro-RO" b="1" dirty="0" err="1" smtClean="0"/>
              <a:t>Starts</a:t>
            </a:r>
            <a:r>
              <a:rPr lang="ro-RO" b="1" dirty="0" smtClean="0"/>
              <a:t> </a:t>
            </a:r>
            <a:r>
              <a:rPr lang="ro-RO" b="1" dirty="0" err="1" smtClean="0"/>
              <a:t>with</a:t>
            </a:r>
            <a:r>
              <a:rPr lang="ro-RO" b="1" dirty="0" smtClean="0"/>
              <a:t> </a:t>
            </a:r>
            <a:r>
              <a:rPr lang="ro-RO" b="1" dirty="0" err="1" smtClean="0"/>
              <a:t>you</a:t>
            </a:r>
            <a:r>
              <a:rPr lang="ro-RO" b="1" dirty="0" smtClean="0"/>
              <a:t>,, -</a:t>
            </a:r>
            <a:r>
              <a:rPr lang="en-US" b="1" dirty="0" smtClean="0"/>
              <a:t>DEM </a:t>
            </a:r>
            <a:r>
              <a:rPr lang="en-US" b="1" dirty="0"/>
              <a:t>IS YOU </a:t>
            </a:r>
            <a:r>
              <a:rPr lang="en-US" b="1" dirty="0">
                <a:solidFill>
                  <a:srgbClr val="C00000"/>
                </a:solidFill>
              </a:rPr>
              <a:t>”-2019-EY-PMIP-0004</a:t>
            </a:r>
            <a:r>
              <a:rPr lang="en-US" dirty="0"/>
              <a:t> is financed through the EEA Financial Mechanism 2014-2021 and the Government of Romania, through the Program Operator, the National Agency for Community Programs in the Field of Vocational Education and </a:t>
            </a:r>
            <a:r>
              <a:rPr lang="en-US" dirty="0" err="1" smtClean="0"/>
              <a:t>Tr</a:t>
            </a:r>
            <a:r>
              <a:rPr lang="ro-RO" dirty="0" smtClean="0"/>
              <a:t>ai</a:t>
            </a:r>
            <a:r>
              <a:rPr lang="en-US" dirty="0" err="1" smtClean="0"/>
              <a:t>ning</a:t>
            </a:r>
            <a:r>
              <a:rPr lang="ro-RO" dirty="0"/>
              <a:t>.</a:t>
            </a:r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302510" cy="514350"/>
          </a:xfrm>
          <a:prstGeom prst="rect">
            <a:avLst/>
          </a:prstGeom>
          <a:noFill/>
        </p:spPr>
      </p:pic>
      <p:pic>
        <p:nvPicPr>
          <p:cNvPr id="5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76672"/>
            <a:ext cx="1095375" cy="41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83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0">
              <a:buNone/>
            </a:pPr>
            <a:endParaRPr lang="ro-RO" dirty="0" smtClean="0"/>
          </a:p>
          <a:p>
            <a:pPr marL="0" lvl="0" indent="0">
              <a:buNone/>
            </a:pPr>
            <a:endParaRPr lang="ro-RO" dirty="0"/>
          </a:p>
          <a:p>
            <a:pPr marL="0" lvl="0" indent="0">
              <a:buNone/>
            </a:pPr>
            <a:endParaRPr lang="ro-RO" dirty="0" smtClean="0"/>
          </a:p>
          <a:p>
            <a:pPr marL="0" lvl="0" indent="0" algn="ctr">
              <a:buNone/>
            </a:pPr>
            <a:r>
              <a:rPr lang="ro-RO" dirty="0"/>
              <a:t> </a:t>
            </a:r>
            <a:r>
              <a:rPr lang="ro-RO" b="1" dirty="0" smtClean="0"/>
              <a:t>ERASMUS+ ,,</a:t>
            </a:r>
            <a:r>
              <a:rPr lang="en-US" b="1" dirty="0" smtClean="0"/>
              <a:t>SPECIALLY </a:t>
            </a:r>
            <a:r>
              <a:rPr lang="en-US" b="1" dirty="0"/>
              <a:t>DIGITALISED (SPECIAL LEARNING DISABILITY) </a:t>
            </a:r>
            <a:r>
              <a:rPr lang="en-US" b="1" dirty="0" err="1"/>
              <a:t>Proiect</a:t>
            </a:r>
            <a:r>
              <a:rPr lang="en-US" b="1" dirty="0"/>
              <a:t> ERASMUS+:2020-1-TR01-KA226-SCH-098336</a:t>
            </a:r>
            <a:endParaRPr lang="ro-RO" b="1" dirty="0"/>
          </a:p>
          <a:p>
            <a:pPr marL="0" indent="0" algn="ctr">
              <a:buNone/>
            </a:pPr>
            <a:endParaRPr lang="ro-RO" b="1" dirty="0"/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302510" cy="514350"/>
          </a:xfrm>
          <a:prstGeom prst="rect">
            <a:avLst/>
          </a:prstGeom>
          <a:noFill/>
        </p:spPr>
      </p:pic>
      <p:pic>
        <p:nvPicPr>
          <p:cNvPr id="5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76672"/>
            <a:ext cx="1095375" cy="41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24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277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o-RO" b="1" dirty="0"/>
              <a:t>Proiect Erasmus </a:t>
            </a:r>
            <a:r>
              <a:rPr lang="ro-RO" b="1" dirty="0" smtClean="0"/>
              <a:t>+</a:t>
            </a:r>
            <a:r>
              <a:rPr lang="ro-RO" b="1" dirty="0"/>
              <a:t/>
            </a:r>
            <a:br>
              <a:rPr lang="ro-RO" b="1" dirty="0"/>
            </a:br>
            <a:r>
              <a:rPr lang="en-GB" b="1" dirty="0"/>
              <a:t>(SPECIAL LEARNING DISABILITY)</a:t>
            </a:r>
            <a:r>
              <a:rPr lang="ro-RO" b="1" dirty="0"/>
              <a:t/>
            </a:r>
            <a:br>
              <a:rPr lang="ro-RO" b="1" dirty="0"/>
            </a:br>
            <a:r>
              <a:rPr lang="ro-RO" b="1" dirty="0"/>
              <a:t>Project </a:t>
            </a:r>
            <a:r>
              <a:rPr lang="ro-RO" b="1" dirty="0" err="1"/>
              <a:t>Number</a:t>
            </a:r>
            <a:r>
              <a:rPr lang="ro-RO" b="1" dirty="0"/>
              <a:t>:2020-1-TR01-KA226-SCH-098336</a:t>
            </a:r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302510" cy="514350"/>
          </a:xfrm>
          <a:prstGeom prst="rect">
            <a:avLst/>
          </a:prstGeom>
          <a:noFill/>
        </p:spPr>
      </p:pic>
      <p:pic>
        <p:nvPicPr>
          <p:cNvPr id="5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76672"/>
            <a:ext cx="1095375" cy="41846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36912"/>
            <a:ext cx="6858000" cy="3651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658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  <a:defRPr/>
            </a:pPr>
            <a:endParaRPr lang="ro-RO" b="1" dirty="0" smtClean="0"/>
          </a:p>
          <a:p>
            <a:pPr marL="0" indent="0" algn="ctr">
              <a:buNone/>
              <a:defRPr/>
            </a:pPr>
            <a:endParaRPr lang="ro-RO" b="1" dirty="0"/>
          </a:p>
          <a:p>
            <a:pPr marL="0" indent="0" algn="ctr"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Visiting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card</a:t>
            </a:r>
            <a:endParaRPr lang="ro-RO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  <a:defRPr/>
            </a:pPr>
            <a:r>
              <a:rPr lang="ro-RO" dirty="0" smtClean="0">
                <a:latin typeface="Arial" pitchFamily="34" charset="0"/>
                <a:cs typeface="Arial" pitchFamily="34" charset="0"/>
              </a:rPr>
              <a:t>Octav </a:t>
            </a:r>
            <a:r>
              <a:rPr lang="ro-RO" dirty="0">
                <a:latin typeface="Arial" pitchFamily="34" charset="0"/>
                <a:cs typeface="Arial" pitchFamily="34" charset="0"/>
              </a:rPr>
              <a:t>Botez</a:t>
            </a:r>
            <a:r>
              <a:rPr lang="en-US" dirty="0">
                <a:latin typeface="Arial" pitchFamily="34" charset="0"/>
                <a:cs typeface="Arial" pitchFamily="34" charset="0"/>
              </a:rPr>
              <a:t> Street</a:t>
            </a:r>
            <a:r>
              <a:rPr lang="ro-RO" dirty="0">
                <a:latin typeface="Arial" pitchFamily="34" charset="0"/>
                <a:cs typeface="Arial" pitchFamily="34" charset="0"/>
              </a:rPr>
              <a:t>, N</a:t>
            </a:r>
            <a:r>
              <a:rPr lang="en-US" dirty="0">
                <a:latin typeface="Arial" pitchFamily="34" charset="0"/>
                <a:cs typeface="Arial" pitchFamily="34" charset="0"/>
              </a:rPr>
              <a:t>o</a:t>
            </a:r>
            <a:r>
              <a:rPr lang="ro-RO" dirty="0">
                <a:latin typeface="Arial" pitchFamily="34" charset="0"/>
                <a:cs typeface="Arial" pitchFamily="34" charset="0"/>
              </a:rPr>
              <a:t>. 2A, 700116</a:t>
            </a:r>
          </a:p>
          <a:p>
            <a:pPr marL="0" indent="0">
              <a:buNone/>
              <a:defRPr/>
            </a:pPr>
            <a:r>
              <a:rPr lang="ro-RO" dirty="0" err="1">
                <a:latin typeface="Arial" pitchFamily="34" charset="0"/>
                <a:cs typeface="Arial" pitchFamily="34" charset="0"/>
              </a:rPr>
              <a:t>Tele</a:t>
            </a:r>
            <a:r>
              <a:rPr lang="en-US" dirty="0">
                <a:latin typeface="Arial" pitchFamily="34" charset="0"/>
                <a:cs typeface="Arial" pitchFamily="34" charset="0"/>
              </a:rPr>
              <a:t>phone</a:t>
            </a:r>
            <a:r>
              <a:rPr lang="ro-RO" dirty="0">
                <a:latin typeface="Arial" pitchFamily="34" charset="0"/>
                <a:cs typeface="Arial" pitchFamily="34" charset="0"/>
              </a:rPr>
              <a:t>: </a:t>
            </a:r>
            <a:r>
              <a:rPr lang="en-US" dirty="0">
                <a:latin typeface="Arial" pitchFamily="34" charset="0"/>
                <a:cs typeface="Arial" pitchFamily="34" charset="0"/>
              </a:rPr>
              <a:t>+</a:t>
            </a:r>
            <a:r>
              <a:rPr lang="ro-RO" dirty="0">
                <a:latin typeface="Arial" pitchFamily="34" charset="0"/>
                <a:cs typeface="Arial" pitchFamily="34" charset="0"/>
              </a:rPr>
              <a:t>40.232.210424</a:t>
            </a:r>
          </a:p>
          <a:p>
            <a:pPr marL="0" indent="0">
              <a:buNone/>
              <a:defRPr/>
            </a:pPr>
            <a:r>
              <a:rPr lang="ro-RO" dirty="0">
                <a:latin typeface="Arial" pitchFamily="34" charset="0"/>
                <a:cs typeface="Arial" pitchFamily="34" charset="0"/>
              </a:rPr>
              <a:t>Fax: +40.232.267731</a:t>
            </a:r>
            <a:endParaRPr lang="ro-RO" dirty="0">
              <a:latin typeface="Arial" pitchFamily="34" charset="0"/>
              <a:cs typeface="Arial" pitchFamily="34" charset="0"/>
              <a:hlinkClick r:id="rId2"/>
            </a:endParaRPr>
          </a:p>
          <a:p>
            <a:pPr marL="0" indent="0">
              <a:buNone/>
              <a:defRPr/>
            </a:pPr>
            <a:r>
              <a:rPr lang="ro-RO" b="1" dirty="0" err="1">
                <a:solidFill>
                  <a:srgbClr val="1C006C"/>
                </a:solidFill>
                <a:latin typeface="Arial" pitchFamily="34" charset="0"/>
                <a:cs typeface="Arial" pitchFamily="34" charset="0"/>
                <a:hlinkClick r:id="rId2"/>
              </a:rPr>
              <a:t>www.ccdis.ro</a:t>
            </a:r>
            <a:endParaRPr lang="ro-RO" b="1" dirty="0">
              <a:solidFill>
                <a:srgbClr val="1C006C"/>
              </a:solidFill>
              <a:latin typeface="Arial" pitchFamily="34" charset="0"/>
              <a:cs typeface="Arial" pitchFamily="34" charset="0"/>
              <a:hlinkClick r:id="rId3"/>
            </a:endParaRPr>
          </a:p>
          <a:p>
            <a:pPr marL="0" indent="0">
              <a:buNone/>
              <a:defRPr/>
            </a:pPr>
            <a:r>
              <a:rPr lang="ro-RO" b="1" dirty="0">
                <a:solidFill>
                  <a:srgbClr val="1C006C"/>
                </a:solidFill>
                <a:latin typeface="Arial" pitchFamily="34" charset="0"/>
                <a:cs typeface="Arial" pitchFamily="34" charset="0"/>
                <a:hlinkClick r:id="rId3"/>
              </a:rPr>
              <a:t>ccdiasi@gmail.com</a:t>
            </a:r>
            <a:endParaRPr lang="en-US" b="1" dirty="0">
              <a:solidFill>
                <a:srgbClr val="1C006C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o-RO" dirty="0"/>
          </a:p>
        </p:txBody>
      </p:sp>
      <p:pic>
        <p:nvPicPr>
          <p:cNvPr id="4" name="Picture 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76672"/>
            <a:ext cx="1095375" cy="41846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302510" cy="514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3190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7467600" cy="2376264"/>
          </a:xfrm>
        </p:spPr>
        <p:txBody>
          <a:bodyPr>
            <a:normAutofit fontScale="90000"/>
          </a:bodyPr>
          <a:lstStyle/>
          <a:p>
            <a:pPr algn="ctr"/>
            <a:r>
              <a:rPr lang="ro-RO" b="1" dirty="0" smtClean="0"/>
              <a:t/>
            </a:r>
            <a:br>
              <a:rPr lang="ro-RO" b="1" dirty="0" smtClean="0"/>
            </a:br>
            <a:r>
              <a:rPr lang="ro-RO" b="1" dirty="0"/>
              <a:t/>
            </a:r>
            <a:br>
              <a:rPr lang="ro-RO" b="1" dirty="0"/>
            </a:br>
            <a:r>
              <a:rPr lang="ro-RO" b="1" dirty="0" smtClean="0"/>
              <a:t/>
            </a:r>
            <a:br>
              <a:rPr lang="ro-RO" b="1" dirty="0" smtClean="0"/>
            </a:br>
            <a:r>
              <a:rPr lang="ro-RO" b="1" dirty="0"/>
              <a:t/>
            </a:r>
            <a:br>
              <a:rPr lang="ro-RO" b="1" dirty="0"/>
            </a:br>
            <a:r>
              <a:rPr lang="ro-RO" b="1" dirty="0" smtClean="0"/>
              <a:t/>
            </a:r>
            <a:br>
              <a:rPr lang="ro-RO" b="1" dirty="0" smtClean="0"/>
            </a:br>
            <a:r>
              <a:rPr lang="ro-RO" b="1" dirty="0"/>
              <a:t/>
            </a:r>
            <a:br>
              <a:rPr lang="ro-RO" b="1" dirty="0"/>
            </a:br>
            <a:r>
              <a:rPr lang="ro-RO" b="1" dirty="0" smtClean="0"/>
              <a:t/>
            </a:r>
            <a:br>
              <a:rPr lang="ro-RO" b="1" dirty="0" smtClean="0"/>
            </a:br>
            <a:r>
              <a:rPr lang="ro-RO" b="1" dirty="0" smtClean="0"/>
              <a:t/>
            </a:r>
            <a:br>
              <a:rPr lang="ro-RO" b="1" dirty="0" smtClean="0"/>
            </a:br>
            <a:r>
              <a:rPr lang="ro-RO" b="1" dirty="0" smtClean="0"/>
              <a:t/>
            </a:r>
            <a:br>
              <a:rPr lang="ro-RO" b="1" dirty="0" smtClean="0"/>
            </a:br>
            <a:r>
              <a:rPr lang="ro-RO" b="1" dirty="0" smtClean="0"/>
              <a:t/>
            </a:r>
            <a:br>
              <a:rPr lang="ro-RO" b="1" dirty="0" smtClean="0"/>
            </a:br>
            <a:r>
              <a:rPr lang="vi-VN" sz="3100" b="1" dirty="0" smtClean="0"/>
              <a:t>Workshop </a:t>
            </a:r>
            <a:r>
              <a:rPr lang="en-US" sz="3100" b="1" dirty="0"/>
              <a:t>"Relevant Curriculum, education open to all</a:t>
            </a:r>
            <a:r>
              <a:rPr lang="en-US" sz="3100" dirty="0" smtClean="0"/>
              <a:t>"</a:t>
            </a:r>
            <a:endParaRPr lang="ro-RO" sz="3100" dirty="0"/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302510" cy="514350"/>
          </a:xfrm>
          <a:prstGeom prst="rect">
            <a:avLst/>
          </a:prstGeom>
          <a:noFill/>
        </p:spPr>
      </p:pic>
      <p:pic>
        <p:nvPicPr>
          <p:cNvPr id="5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76672"/>
            <a:ext cx="1095375" cy="418465"/>
          </a:xfrm>
          <a:prstGeom prst="rect">
            <a:avLst/>
          </a:prstGeom>
        </p:spPr>
      </p:pic>
      <p:pic>
        <p:nvPicPr>
          <p:cNvPr id="1026" name="Picture 2" descr="C:\Users\Liliana\Dropbox\My PC (Liliana-laptop)\Desktop\COVID -4 2021&amp; SusTain doc\Proiect CCD Specially Digitalised Special Learning Disability\Imagini activitati CCD Iasi\IMG_20210608_09023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43" y="2145609"/>
            <a:ext cx="3240360" cy="2214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ine 8" descr="C:\Users\Liliana\Dropbox\My PC (Liliana-laptop)\Desktop\COVID -4 2021&amp; SusTain doc\Proiect CCD Specially Digitalised Special Learning Disability\Imagini activitati CCD Iasi\IMG_20210608_09150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132856"/>
            <a:ext cx="3419475" cy="225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ine 9" descr="C:\Users\Liliana\Dropbox\My PC (Liliana-laptop)\Desktop\COVID -4 2021&amp; SusTain doc\Proiect CCD Specially Digitalised Special Learning Disability\Imagini activitati CCD Iasi\IMG_20210608_09150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360402"/>
            <a:ext cx="3419475" cy="2257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258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14202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"</a:t>
            </a:r>
            <a:r>
              <a:rPr lang="en-US" sz="2400" b="1" dirty="0"/>
              <a:t>VALORIZATION OF DIGITAL TECHNIQUES AND STRATEGIES IN THE ONLINE </a:t>
            </a:r>
            <a:r>
              <a:rPr lang="en-US" sz="2400" b="1" dirty="0" smtClean="0"/>
              <a:t>TEACHING</a:t>
            </a:r>
            <a:r>
              <a:rPr lang="ro-RO" sz="2400" b="1" dirty="0" smtClean="0"/>
              <a:t>   </a:t>
            </a:r>
            <a:r>
              <a:rPr lang="en-US" sz="2400" b="1" dirty="0" smtClean="0"/>
              <a:t> </a:t>
            </a:r>
            <a:r>
              <a:rPr lang="en-US" sz="2400" b="1" dirty="0"/>
              <a:t>PROCESS"</a:t>
            </a:r>
            <a:endParaRPr lang="ro-RO" sz="2400" b="1" dirty="0"/>
          </a:p>
        </p:txBody>
      </p:sp>
      <p:pic>
        <p:nvPicPr>
          <p:cNvPr id="5" name="Substituent conținut 4" descr="C:\Users\Liliana\Dropbox\My PC (Liliana-laptop)\Desktop\135752208_3843695485675258_2220501608905883667_n.jpg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917" y="1988840"/>
            <a:ext cx="6498166" cy="4484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2302510" cy="418465"/>
          </a:xfrm>
          <a:prstGeom prst="rect">
            <a:avLst/>
          </a:prstGeom>
          <a:noFill/>
        </p:spPr>
      </p:pic>
      <p:pic>
        <p:nvPicPr>
          <p:cNvPr id="7" name="Picture 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76672"/>
            <a:ext cx="1095375" cy="41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44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o-RO" sz="2800" b="1" dirty="0" smtClean="0">
                <a:solidFill>
                  <a:schemeClr val="tx1"/>
                </a:solidFill>
              </a:rPr>
              <a:t>           </a:t>
            </a:r>
            <a:r>
              <a:rPr lang="ro-RO" sz="2800" b="1" dirty="0" err="1" smtClean="0">
                <a:solidFill>
                  <a:schemeClr val="tx1"/>
                </a:solidFill>
              </a:rPr>
              <a:t>Nonformal</a:t>
            </a:r>
            <a:r>
              <a:rPr lang="ro-RO" sz="2800" b="1" dirty="0" smtClean="0">
                <a:solidFill>
                  <a:schemeClr val="tx1"/>
                </a:solidFill>
              </a:rPr>
              <a:t> </a:t>
            </a:r>
            <a:r>
              <a:rPr lang="ro-RO" sz="2800" b="1" dirty="0" err="1" smtClean="0">
                <a:solidFill>
                  <a:schemeClr val="tx1"/>
                </a:solidFill>
              </a:rPr>
              <a:t>education</a:t>
            </a:r>
            <a:r>
              <a:rPr lang="ro-RO" sz="2800" b="1" dirty="0" smtClean="0">
                <a:solidFill>
                  <a:schemeClr val="tx1"/>
                </a:solidFill>
              </a:rPr>
              <a:t> for </a:t>
            </a:r>
            <a:r>
              <a:rPr lang="ro-RO" sz="2800" b="1" dirty="0" err="1" smtClean="0">
                <a:solidFill>
                  <a:schemeClr val="tx1"/>
                </a:solidFill>
              </a:rPr>
              <a:t>teachers</a:t>
            </a:r>
            <a:endParaRPr lang="ro-RO" sz="2800" b="1" dirty="0">
              <a:solidFill>
                <a:schemeClr val="tx1"/>
              </a:solidFill>
            </a:endParaRPr>
          </a:p>
        </p:txBody>
      </p:sp>
      <p:pic>
        <p:nvPicPr>
          <p:cNvPr id="4099" name="Picture 3" descr="C:\Users\Liliana\Dropbox\My PC (Liliana-laptop)\Desktop\82979020_10158387879823287_7296193049766395904_n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2741739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Nu este disponibilă nicio descriere pentru fotografie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00807"/>
            <a:ext cx="3672408" cy="432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76672"/>
            <a:ext cx="1095375" cy="418465"/>
          </a:xfrm>
          <a:prstGeom prst="rect">
            <a:avLst/>
          </a:prstGeom>
        </p:spPr>
      </p:pic>
      <p:pic>
        <p:nvPicPr>
          <p:cNvPr id="9" name="Picture 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9408"/>
            <a:ext cx="2016224" cy="514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6937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o-RO" sz="2800" b="1" dirty="0" err="1" smtClean="0"/>
              <a:t>We</a:t>
            </a:r>
            <a:r>
              <a:rPr lang="ro-RO" sz="2800" b="1" dirty="0" smtClean="0"/>
              <a:t> are</a:t>
            </a:r>
            <a:r>
              <a:rPr lang="en-US" sz="2800" b="1" dirty="0" smtClean="0"/>
              <a:t> </a:t>
            </a:r>
            <a:r>
              <a:rPr lang="en-US" sz="2800" b="1" dirty="0"/>
              <a:t>different because</a:t>
            </a:r>
            <a:r>
              <a:rPr lang="ro-RO" sz="2800" b="1" dirty="0" smtClean="0"/>
              <a:t>:</a:t>
            </a:r>
            <a:endParaRPr lang="ro-RO" sz="2800" b="1" dirty="0"/>
          </a:p>
          <a:p>
            <a:pPr algn="just">
              <a:buFont typeface="Courier New" pitchFamily="49" charset="0"/>
              <a:buChar char="o"/>
            </a:pPr>
            <a:r>
              <a:rPr lang="en-US" sz="2800" b="1" dirty="0"/>
              <a:t>We are transparent and opened!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800" b="1" dirty="0" smtClean="0"/>
              <a:t>We</a:t>
            </a:r>
            <a:r>
              <a:rPr lang="ro-RO" sz="2800" b="1" dirty="0" smtClean="0"/>
              <a:t> </a:t>
            </a:r>
            <a:r>
              <a:rPr lang="en-US" sz="2800" b="1" dirty="0" smtClean="0"/>
              <a:t>encourage </a:t>
            </a:r>
            <a:r>
              <a:rPr lang="en-US" sz="2800" b="1" dirty="0"/>
              <a:t>the creative and innovative potential!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800" b="1" dirty="0"/>
              <a:t>We stimulate the active participation of all ‘educational actors’!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800" b="1" dirty="0"/>
              <a:t>We encourage diversity and active intercultural and citizenship!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800" b="1" dirty="0"/>
              <a:t>We trust you and you trust us!</a:t>
            </a:r>
          </a:p>
          <a:p>
            <a:pPr marL="0" indent="0" algn="ctr">
              <a:buNone/>
            </a:pPr>
            <a:endParaRPr lang="en-US" sz="2800" b="1" dirty="0"/>
          </a:p>
          <a:p>
            <a:pPr marL="0" indent="0" algn="just">
              <a:buNone/>
            </a:pPr>
            <a:endParaRPr lang="ro-RO" sz="2800" b="1" dirty="0" smtClean="0"/>
          </a:p>
          <a:p>
            <a:pPr marL="0" indent="0" algn="just">
              <a:buNone/>
            </a:pPr>
            <a:endParaRPr lang="ro-RO" sz="2800" dirty="0"/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302510" cy="514350"/>
          </a:xfrm>
          <a:prstGeom prst="rect">
            <a:avLst/>
          </a:prstGeom>
          <a:noFill/>
        </p:spPr>
      </p:pic>
      <p:pic>
        <p:nvPicPr>
          <p:cNvPr id="5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76672"/>
            <a:ext cx="1095375" cy="41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33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o-RO" dirty="0" smtClean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 smtClean="0"/>
          </a:p>
          <a:p>
            <a:pPr marL="0" indent="0" algn="ctr">
              <a:buNone/>
            </a:pPr>
            <a:r>
              <a:rPr lang="ro-RO" sz="2800" b="1" dirty="0" smtClean="0"/>
              <a:t> </a:t>
            </a:r>
            <a:r>
              <a:rPr lang="ro-RO" sz="2800" b="1" dirty="0" err="1" smtClean="0"/>
              <a:t>Thank</a:t>
            </a:r>
            <a:r>
              <a:rPr lang="ro-RO" sz="2800" b="1" dirty="0" smtClean="0"/>
              <a:t> </a:t>
            </a:r>
            <a:r>
              <a:rPr lang="ro-RO" sz="2800" b="1" dirty="0" err="1" smtClean="0"/>
              <a:t>you</a:t>
            </a:r>
            <a:r>
              <a:rPr lang="ro-RO" sz="2800" b="1" dirty="0" smtClean="0"/>
              <a:t> for </a:t>
            </a:r>
            <a:r>
              <a:rPr lang="ro-RO" sz="2800" b="1" dirty="0" err="1" smtClean="0"/>
              <a:t>your</a:t>
            </a:r>
            <a:r>
              <a:rPr lang="ro-RO" sz="2800" b="1" dirty="0" smtClean="0"/>
              <a:t> </a:t>
            </a:r>
            <a:r>
              <a:rPr lang="ro-RO" sz="2800" b="1" dirty="0" err="1" smtClean="0"/>
              <a:t>attention</a:t>
            </a:r>
            <a:r>
              <a:rPr lang="ro-RO" sz="2800" b="1" dirty="0" smtClean="0"/>
              <a:t>!</a:t>
            </a:r>
          </a:p>
          <a:p>
            <a:pPr marL="0" indent="0" algn="ctr">
              <a:buNone/>
            </a:pPr>
            <a:endParaRPr lang="ro-RO" sz="2800" b="1" dirty="0"/>
          </a:p>
          <a:p>
            <a:pPr marL="0" indent="0" algn="ctr">
              <a:buNone/>
            </a:pPr>
            <a:r>
              <a:rPr lang="ro-RO" sz="2800" b="1" dirty="0" err="1" smtClean="0"/>
              <a:t>Teacher</a:t>
            </a:r>
            <a:r>
              <a:rPr lang="ro-RO" sz="2800" b="1" dirty="0" smtClean="0"/>
              <a:t> Training Team</a:t>
            </a:r>
            <a:endParaRPr lang="ro-RO" sz="2800" b="1" dirty="0"/>
          </a:p>
        </p:txBody>
      </p:sp>
      <p:pic>
        <p:nvPicPr>
          <p:cNvPr id="4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76672"/>
            <a:ext cx="1095375" cy="41846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302510" cy="514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4594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sz="2800" b="1" dirty="0">
                <a:latin typeface="Arial" pitchFamily="34" charset="0"/>
                <a:cs typeface="Arial" pitchFamily="34" charset="0"/>
              </a:rPr>
              <a:t>We have a purpose</a:t>
            </a:r>
            <a:r>
              <a:rPr lang="ro-RO" sz="2800" b="1" dirty="0">
                <a:latin typeface="Arial" pitchFamily="34" charset="0"/>
                <a:cs typeface="Arial" pitchFamily="34" charset="0"/>
              </a:rPr>
              <a:t>: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endParaRPr lang="ro-RO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ro-RO" dirty="0" smtClean="0"/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ro-RO" dirty="0" smtClean="0"/>
              <a:t>-</a:t>
            </a:r>
            <a:r>
              <a:rPr lang="en-US" dirty="0" smtClean="0"/>
              <a:t>To </a:t>
            </a:r>
            <a:r>
              <a:rPr lang="en-US" dirty="0"/>
              <a:t>become a </a:t>
            </a:r>
            <a:r>
              <a:rPr lang="en-US" b="1" dirty="0"/>
              <a:t>model </a:t>
            </a:r>
            <a:r>
              <a:rPr lang="en-US" dirty="0"/>
              <a:t>in which the quality of the offered programs can make the difference</a:t>
            </a:r>
            <a:r>
              <a:rPr lang="it-IT" dirty="0"/>
              <a:t>. Because we care!</a:t>
            </a:r>
            <a:endParaRPr lang="ro-RO" dirty="0"/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ro-RO" dirty="0" smtClean="0"/>
              <a:t>-</a:t>
            </a:r>
            <a:r>
              <a:rPr lang="it-IT" dirty="0" smtClean="0"/>
              <a:t>The </a:t>
            </a:r>
            <a:r>
              <a:rPr lang="it-IT" dirty="0"/>
              <a:t>purpose will be achieved by proving that we  are</a:t>
            </a:r>
            <a:r>
              <a:rPr lang="ro-RO" dirty="0" smtClean="0"/>
              <a:t>:</a:t>
            </a:r>
            <a:endParaRPr lang="ro-RO" dirty="0"/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it-IT" dirty="0"/>
              <a:t>a professional,responsible,supportive ,fair </a:t>
            </a:r>
            <a:r>
              <a:rPr lang="it-IT" b="1" dirty="0"/>
              <a:t>provider</a:t>
            </a:r>
            <a:r>
              <a:rPr lang="it-IT" dirty="0"/>
              <a:t> </a:t>
            </a:r>
            <a:r>
              <a:rPr lang="ro-RO" dirty="0"/>
              <a:t>;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dirty="0"/>
              <a:t>a strong, reliable, advanced </a:t>
            </a:r>
            <a:r>
              <a:rPr lang="it-IT" dirty="0"/>
              <a:t> </a:t>
            </a:r>
            <a:r>
              <a:rPr lang="it-IT" b="1" dirty="0"/>
              <a:t>partner</a:t>
            </a:r>
            <a:r>
              <a:rPr lang="it-IT" dirty="0"/>
              <a:t> </a:t>
            </a:r>
            <a:r>
              <a:rPr lang="ro-RO" dirty="0"/>
              <a:t>;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dirty="0"/>
              <a:t>a  </a:t>
            </a:r>
            <a:r>
              <a:rPr lang="en-US" b="1" dirty="0"/>
              <a:t>resource</a:t>
            </a:r>
            <a:r>
              <a:rPr lang="en-US" dirty="0"/>
              <a:t> institution that can be consulted in training policy elaboration</a:t>
            </a:r>
            <a:r>
              <a:rPr lang="ro-RO" dirty="0"/>
              <a:t>;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dirty="0"/>
              <a:t>a </a:t>
            </a:r>
            <a:r>
              <a:rPr lang="en-US" b="1" dirty="0"/>
              <a:t>promoter</a:t>
            </a:r>
            <a:r>
              <a:rPr lang="en-US" dirty="0"/>
              <a:t> of social responsibility</a:t>
            </a:r>
            <a:r>
              <a:rPr lang="ro-RO" dirty="0"/>
              <a:t>;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dirty="0"/>
              <a:t>a </a:t>
            </a:r>
            <a:r>
              <a:rPr lang="en-US" b="1" dirty="0"/>
              <a:t>catalyst</a:t>
            </a:r>
            <a:r>
              <a:rPr lang="en-US" dirty="0"/>
              <a:t> in changing the mentality …..because change is part of the institution’s</a:t>
            </a:r>
            <a:endParaRPr lang="ro-RO" dirty="0"/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302510" cy="514350"/>
          </a:xfrm>
          <a:prstGeom prst="rect">
            <a:avLst/>
          </a:prstGeom>
          <a:noFill/>
        </p:spPr>
      </p:pic>
      <p:pic>
        <p:nvPicPr>
          <p:cNvPr id="5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76672"/>
            <a:ext cx="1095375" cy="41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35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o-RO" dirty="0"/>
              <a:t>The </a:t>
            </a:r>
            <a:r>
              <a:rPr lang="ro-RO" dirty="0" err="1"/>
              <a:t>House</a:t>
            </a:r>
            <a:r>
              <a:rPr lang="ro-RO" dirty="0"/>
              <a:t> of </a:t>
            </a:r>
            <a:r>
              <a:rPr lang="ro-RO" dirty="0" err="1"/>
              <a:t>the</a:t>
            </a:r>
            <a:r>
              <a:rPr lang="ro-RO" dirty="0"/>
              <a:t> </a:t>
            </a:r>
            <a:r>
              <a:rPr lang="ro-RO" dirty="0" err="1"/>
              <a:t>Teaching</a:t>
            </a:r>
            <a:r>
              <a:rPr lang="ro-RO" dirty="0"/>
              <a:t> Staff "Spiru Haret" </a:t>
            </a:r>
            <a:r>
              <a:rPr lang="ro-RO" dirty="0" err="1"/>
              <a:t>Iasi</a:t>
            </a:r>
            <a:r>
              <a:rPr lang="ro-RO" dirty="0"/>
              <a:t>, as </a:t>
            </a:r>
            <a:r>
              <a:rPr lang="ro-RO" dirty="0" err="1"/>
              <a:t>we</a:t>
            </a:r>
            <a:r>
              <a:rPr lang="ro-RO" dirty="0"/>
              <a:t> </a:t>
            </a:r>
            <a:r>
              <a:rPr lang="ro-RO" dirty="0" err="1"/>
              <a:t>know</a:t>
            </a:r>
            <a:r>
              <a:rPr lang="ro-RO" dirty="0"/>
              <a:t> it </a:t>
            </a:r>
            <a:r>
              <a:rPr lang="ro-RO" dirty="0" err="1"/>
              <a:t>today</a:t>
            </a:r>
            <a:r>
              <a:rPr lang="ro-RO" dirty="0"/>
              <a:t>, </a:t>
            </a:r>
            <a:r>
              <a:rPr lang="ro-RO" dirty="0" err="1"/>
              <a:t>was</a:t>
            </a:r>
            <a:r>
              <a:rPr lang="ro-RO" dirty="0"/>
              <a:t> </a:t>
            </a:r>
            <a:r>
              <a:rPr lang="ro-RO" dirty="0" err="1"/>
              <a:t>founded</a:t>
            </a:r>
            <a:r>
              <a:rPr lang="ro-RO" dirty="0"/>
              <a:t> on May 31, 1971. </a:t>
            </a:r>
            <a:r>
              <a:rPr lang="ro-RO" dirty="0" err="1"/>
              <a:t>Our</a:t>
            </a:r>
            <a:r>
              <a:rPr lang="ro-RO" dirty="0"/>
              <a:t> </a:t>
            </a:r>
            <a:r>
              <a:rPr lang="ro-RO" dirty="0" err="1"/>
              <a:t>institution</a:t>
            </a:r>
            <a:r>
              <a:rPr lang="ro-RO" dirty="0"/>
              <a:t> </a:t>
            </a:r>
            <a:r>
              <a:rPr lang="ro-RO" dirty="0" err="1"/>
              <a:t>is</a:t>
            </a:r>
            <a:r>
              <a:rPr lang="ro-RO" dirty="0"/>
              <a:t> </a:t>
            </a:r>
            <a:r>
              <a:rPr lang="ro-RO" dirty="0" err="1"/>
              <a:t>named</a:t>
            </a:r>
            <a:r>
              <a:rPr lang="ro-RO" dirty="0"/>
              <a:t> </a:t>
            </a:r>
            <a:r>
              <a:rPr lang="ro-RO" dirty="0" err="1"/>
              <a:t>after</a:t>
            </a:r>
            <a:r>
              <a:rPr lang="ro-RO" dirty="0"/>
              <a:t> Spiru Haret, </a:t>
            </a:r>
            <a:r>
              <a:rPr lang="ro-RO" dirty="0" err="1"/>
              <a:t>who</a:t>
            </a:r>
            <a:r>
              <a:rPr lang="ro-RO" dirty="0"/>
              <a:t> </a:t>
            </a:r>
            <a:r>
              <a:rPr lang="ro-RO" dirty="0" err="1"/>
              <a:t>carried</a:t>
            </a:r>
            <a:r>
              <a:rPr lang="ro-RO" dirty="0"/>
              <a:t> out </a:t>
            </a:r>
            <a:r>
              <a:rPr lang="ro-RO" dirty="0" err="1"/>
              <a:t>the</a:t>
            </a:r>
            <a:r>
              <a:rPr lang="ro-RO" dirty="0"/>
              <a:t> </a:t>
            </a:r>
            <a:r>
              <a:rPr lang="ro-RO" dirty="0" err="1"/>
              <a:t>most</a:t>
            </a:r>
            <a:r>
              <a:rPr lang="ro-RO" dirty="0"/>
              <a:t> extensive </a:t>
            </a:r>
            <a:r>
              <a:rPr lang="ro-RO" dirty="0" err="1"/>
              <a:t>reform</a:t>
            </a:r>
            <a:r>
              <a:rPr lang="ro-RO" dirty="0"/>
              <a:t> of </a:t>
            </a:r>
            <a:r>
              <a:rPr lang="ro-RO" dirty="0" err="1"/>
              <a:t>the</a:t>
            </a:r>
            <a:r>
              <a:rPr lang="ro-RO" dirty="0"/>
              <a:t> </a:t>
            </a:r>
            <a:r>
              <a:rPr lang="ro-RO" dirty="0" err="1"/>
              <a:t>education</a:t>
            </a:r>
            <a:r>
              <a:rPr lang="ro-RO" dirty="0"/>
              <a:t> </a:t>
            </a:r>
            <a:r>
              <a:rPr lang="ro-RO" dirty="0" err="1"/>
              <a:t>system</a:t>
            </a:r>
            <a:r>
              <a:rPr lang="ro-RO" dirty="0"/>
              <a:t> </a:t>
            </a:r>
            <a:r>
              <a:rPr lang="ro-RO" dirty="0" err="1"/>
              <a:t>during</a:t>
            </a:r>
            <a:r>
              <a:rPr lang="ro-RO" dirty="0"/>
              <a:t> </a:t>
            </a:r>
            <a:r>
              <a:rPr lang="ro-RO" dirty="0" err="1"/>
              <a:t>the</a:t>
            </a:r>
            <a:r>
              <a:rPr lang="ro-RO" dirty="0"/>
              <a:t> </a:t>
            </a:r>
            <a:r>
              <a:rPr lang="ro-RO" dirty="0" err="1"/>
              <a:t>three</a:t>
            </a:r>
            <a:r>
              <a:rPr lang="ro-RO" dirty="0"/>
              <a:t> </a:t>
            </a:r>
            <a:r>
              <a:rPr lang="ro-RO" dirty="0" err="1"/>
              <a:t>mandates</a:t>
            </a:r>
            <a:r>
              <a:rPr lang="ro-RO" dirty="0"/>
              <a:t> </a:t>
            </a:r>
            <a:r>
              <a:rPr lang="ro-RO" dirty="0" err="1"/>
              <a:t>of</a:t>
            </a:r>
            <a:r>
              <a:rPr lang="ro-RO" dirty="0"/>
              <a:t> minister, in </a:t>
            </a:r>
            <a:r>
              <a:rPr lang="ro-RO" dirty="0" err="1"/>
              <a:t>the</a:t>
            </a:r>
            <a:r>
              <a:rPr lang="ro-RO" dirty="0"/>
              <a:t> period 1897-1910.</a:t>
            </a:r>
          </a:p>
          <a:p>
            <a:pPr marL="0" indent="0" algn="just">
              <a:buNone/>
            </a:pPr>
            <a:endParaRPr lang="ro-RO" dirty="0" smtClean="0"/>
          </a:p>
          <a:p>
            <a:pPr marL="0" indent="0" algn="just">
              <a:buNone/>
            </a:pPr>
            <a:r>
              <a:rPr lang="ro-RO" dirty="0" smtClean="0"/>
              <a:t>The </a:t>
            </a:r>
            <a:r>
              <a:rPr lang="ro-RO" dirty="0"/>
              <a:t>building in </a:t>
            </a:r>
            <a:r>
              <a:rPr lang="ro-RO" dirty="0" err="1"/>
              <a:t>which</a:t>
            </a:r>
            <a:r>
              <a:rPr lang="ro-RO" dirty="0"/>
              <a:t> </a:t>
            </a:r>
            <a:r>
              <a:rPr lang="ro-RO" dirty="0" err="1"/>
              <a:t>we</a:t>
            </a:r>
            <a:r>
              <a:rPr lang="ro-RO" dirty="0"/>
              <a:t> carry out </a:t>
            </a:r>
            <a:r>
              <a:rPr lang="ro-RO" dirty="0" err="1"/>
              <a:t>our</a:t>
            </a:r>
            <a:r>
              <a:rPr lang="ro-RO" dirty="0"/>
              <a:t> </a:t>
            </a:r>
            <a:r>
              <a:rPr lang="ro-RO" dirty="0" err="1"/>
              <a:t>activity</a:t>
            </a:r>
            <a:r>
              <a:rPr lang="ro-RO" dirty="0"/>
              <a:t> </a:t>
            </a:r>
            <a:r>
              <a:rPr lang="ro-RO" dirty="0" err="1"/>
              <a:t>was</a:t>
            </a:r>
            <a:r>
              <a:rPr lang="ro-RO" dirty="0"/>
              <a:t> </a:t>
            </a:r>
            <a:r>
              <a:rPr lang="ro-RO" dirty="0" err="1"/>
              <a:t>built</a:t>
            </a:r>
            <a:r>
              <a:rPr lang="ro-RO" dirty="0"/>
              <a:t> on </a:t>
            </a:r>
            <a:r>
              <a:rPr lang="ro-RO" dirty="0" err="1"/>
              <a:t>the</a:t>
            </a:r>
            <a:r>
              <a:rPr lang="ro-RO" dirty="0"/>
              <a:t> site of </a:t>
            </a:r>
            <a:r>
              <a:rPr lang="ro-RO" dirty="0" err="1"/>
              <a:t>the</a:t>
            </a:r>
            <a:r>
              <a:rPr lang="ro-RO" dirty="0"/>
              <a:t> Sărărie </a:t>
            </a:r>
            <a:r>
              <a:rPr lang="ro-RO" dirty="0" err="1"/>
              <a:t>School</a:t>
            </a:r>
            <a:r>
              <a:rPr lang="ro-RO" dirty="0"/>
              <a:t>, </a:t>
            </a:r>
            <a:r>
              <a:rPr lang="ro-RO" dirty="0" err="1"/>
              <a:t>where</a:t>
            </a:r>
            <a:r>
              <a:rPr lang="ro-RO" dirty="0"/>
              <a:t> Spiru Haret </a:t>
            </a:r>
            <a:r>
              <a:rPr lang="ro-RO" dirty="0" err="1"/>
              <a:t>studied</a:t>
            </a:r>
            <a:r>
              <a:rPr lang="ro-RO" dirty="0"/>
              <a:t>. On </a:t>
            </a:r>
            <a:r>
              <a:rPr lang="ro-RO" dirty="0" err="1"/>
              <a:t>the</a:t>
            </a:r>
            <a:r>
              <a:rPr lang="ro-RO" dirty="0"/>
              <a:t> </a:t>
            </a:r>
            <a:r>
              <a:rPr lang="ro-RO" dirty="0" err="1"/>
              <a:t>occasion</a:t>
            </a:r>
            <a:r>
              <a:rPr lang="ro-RO" dirty="0"/>
              <a:t> of </a:t>
            </a:r>
            <a:r>
              <a:rPr lang="ro-RO" dirty="0" err="1"/>
              <a:t>the</a:t>
            </a:r>
            <a:r>
              <a:rPr lang="ro-RO" dirty="0"/>
              <a:t> </a:t>
            </a:r>
            <a:r>
              <a:rPr lang="ro-RO" dirty="0" err="1"/>
              <a:t>inauguration</a:t>
            </a:r>
            <a:r>
              <a:rPr lang="ro-RO" dirty="0"/>
              <a:t> </a:t>
            </a:r>
            <a:r>
              <a:rPr lang="ro-RO" dirty="0" err="1"/>
              <a:t>of</a:t>
            </a:r>
            <a:r>
              <a:rPr lang="ro-RO" dirty="0"/>
              <a:t> </a:t>
            </a:r>
            <a:r>
              <a:rPr lang="ro-RO" dirty="0" err="1"/>
              <a:t>the</a:t>
            </a:r>
            <a:r>
              <a:rPr lang="ro-RO" dirty="0"/>
              <a:t> </a:t>
            </a:r>
            <a:r>
              <a:rPr lang="ro-RO" dirty="0" err="1"/>
              <a:t>current</a:t>
            </a:r>
            <a:r>
              <a:rPr lang="ro-RO" dirty="0"/>
              <a:t> </a:t>
            </a:r>
            <a:r>
              <a:rPr lang="ro-RO" dirty="0" err="1"/>
              <a:t>construction</a:t>
            </a:r>
            <a:r>
              <a:rPr lang="ro-RO" dirty="0"/>
              <a:t>, Spiru Haret, </a:t>
            </a:r>
            <a:r>
              <a:rPr lang="ro-RO" dirty="0" err="1"/>
              <a:t>who</a:t>
            </a:r>
            <a:r>
              <a:rPr lang="ro-RO" dirty="0"/>
              <a:t> </a:t>
            </a:r>
            <a:r>
              <a:rPr lang="ro-RO" dirty="0" err="1"/>
              <a:t>was</a:t>
            </a:r>
            <a:r>
              <a:rPr lang="ro-RO" dirty="0"/>
              <a:t> Minister of </a:t>
            </a:r>
            <a:r>
              <a:rPr lang="ro-RO" dirty="0" err="1"/>
              <a:t>Education</a:t>
            </a:r>
            <a:r>
              <a:rPr lang="ro-RO" dirty="0"/>
              <a:t> at </a:t>
            </a:r>
            <a:r>
              <a:rPr lang="ro-RO" dirty="0" err="1"/>
              <a:t>that</a:t>
            </a:r>
            <a:r>
              <a:rPr lang="ro-RO" dirty="0"/>
              <a:t> </a:t>
            </a:r>
            <a:r>
              <a:rPr lang="ro-RO" dirty="0" err="1"/>
              <a:t>time</a:t>
            </a:r>
            <a:r>
              <a:rPr lang="ro-RO" dirty="0"/>
              <a:t>, </a:t>
            </a:r>
            <a:r>
              <a:rPr lang="ro-RO" dirty="0" err="1"/>
              <a:t>unveiled</a:t>
            </a:r>
            <a:r>
              <a:rPr lang="ro-RO" dirty="0"/>
              <a:t> </a:t>
            </a:r>
            <a:r>
              <a:rPr lang="ro-RO" dirty="0" err="1"/>
              <a:t>the</a:t>
            </a:r>
            <a:r>
              <a:rPr lang="ro-RO" dirty="0"/>
              <a:t> </a:t>
            </a:r>
            <a:r>
              <a:rPr lang="ro-RO" dirty="0" err="1"/>
              <a:t>medallion</a:t>
            </a:r>
            <a:r>
              <a:rPr lang="ro-RO" dirty="0"/>
              <a:t> made </a:t>
            </a:r>
            <a:r>
              <a:rPr lang="ro-RO" dirty="0" err="1"/>
              <a:t>to</a:t>
            </a:r>
            <a:r>
              <a:rPr lang="ro-RO" dirty="0"/>
              <a:t> </a:t>
            </a:r>
            <a:r>
              <a:rPr lang="ro-RO" dirty="0" err="1"/>
              <a:t>pay</a:t>
            </a:r>
            <a:r>
              <a:rPr lang="ro-RO" dirty="0"/>
              <a:t> </a:t>
            </a:r>
            <a:r>
              <a:rPr lang="ro-RO" dirty="0" err="1"/>
              <a:t>homage</a:t>
            </a:r>
            <a:r>
              <a:rPr lang="ro-RO" dirty="0"/>
              <a:t> </a:t>
            </a:r>
            <a:r>
              <a:rPr lang="ro-RO" dirty="0" err="1"/>
              <a:t>to</a:t>
            </a:r>
            <a:r>
              <a:rPr lang="ro-RO" dirty="0"/>
              <a:t> </a:t>
            </a:r>
            <a:r>
              <a:rPr lang="ro-RO" dirty="0" err="1"/>
              <a:t>his</a:t>
            </a:r>
            <a:r>
              <a:rPr lang="ro-RO" dirty="0"/>
              <a:t> </a:t>
            </a:r>
            <a:r>
              <a:rPr lang="ro-RO" dirty="0" err="1"/>
              <a:t>former</a:t>
            </a:r>
            <a:r>
              <a:rPr lang="ro-RO" dirty="0"/>
              <a:t> </a:t>
            </a:r>
            <a:r>
              <a:rPr lang="ro-RO" dirty="0" err="1"/>
              <a:t>teacher</a:t>
            </a:r>
            <a:r>
              <a:rPr lang="ro-RO" dirty="0"/>
              <a:t>, Toma Săvescu.</a:t>
            </a:r>
          </a:p>
          <a:p>
            <a:pPr marL="0" indent="0">
              <a:buNone/>
            </a:pPr>
            <a:endParaRPr lang="ro-RO" dirty="0"/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302510" cy="514350"/>
          </a:xfrm>
          <a:prstGeom prst="rect">
            <a:avLst/>
          </a:prstGeom>
          <a:noFill/>
        </p:spPr>
      </p:pic>
      <p:pic>
        <p:nvPicPr>
          <p:cNvPr id="5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76672"/>
            <a:ext cx="1095375" cy="41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22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  <a:buNone/>
              <a:defRPr/>
            </a:pPr>
            <a:r>
              <a:rPr lang="en-US" sz="2800" b="1" dirty="0"/>
              <a:t>The strategic objectives </a:t>
            </a:r>
            <a:r>
              <a:rPr lang="en-US" dirty="0"/>
              <a:t>are</a:t>
            </a:r>
            <a:r>
              <a:rPr lang="ro-RO" dirty="0"/>
              <a:t> </a:t>
            </a:r>
            <a:r>
              <a:rPr lang="en-US" dirty="0"/>
              <a:t>realized for both Directions of Action suggested for </a:t>
            </a:r>
            <a:r>
              <a:rPr lang="en-US" dirty="0" smtClean="0"/>
              <a:t>medium</a:t>
            </a:r>
            <a:r>
              <a:rPr lang="ro-RO" dirty="0" smtClean="0"/>
              <a:t> </a:t>
            </a:r>
            <a:r>
              <a:rPr lang="ro-RO" dirty="0" err="1" smtClean="0"/>
              <a:t>and</a:t>
            </a:r>
            <a:r>
              <a:rPr lang="ro-RO" dirty="0" smtClean="0"/>
              <a:t> </a:t>
            </a:r>
            <a:r>
              <a:rPr lang="ro-RO" dirty="0" err="1" smtClean="0"/>
              <a:t>long</a:t>
            </a:r>
            <a:r>
              <a:rPr lang="en-US" dirty="0" smtClean="0"/>
              <a:t> </a:t>
            </a:r>
            <a:r>
              <a:rPr lang="en-US" dirty="0"/>
              <a:t>term </a:t>
            </a:r>
            <a:r>
              <a:rPr lang="ro-RO" dirty="0" smtClean="0"/>
              <a:t>, </a:t>
            </a:r>
            <a:r>
              <a:rPr lang="en-US" dirty="0"/>
              <a:t>and for Annual Operational Plan for implementing the strategy</a:t>
            </a:r>
            <a:r>
              <a:rPr lang="ro-RO" dirty="0" smtClean="0"/>
              <a:t>:</a:t>
            </a:r>
            <a:endParaRPr lang="ro-RO" b="1" dirty="0"/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dirty="0"/>
              <a:t>Optimizing the institutional management</a:t>
            </a:r>
            <a:endParaRPr lang="ro-RO" dirty="0"/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dirty="0"/>
              <a:t>Flexible and diversified offers for continuous forming</a:t>
            </a:r>
            <a:endParaRPr lang="ro-RO" dirty="0"/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dirty="0"/>
              <a:t>Accreditation of new continuous forming programs</a:t>
            </a:r>
            <a:endParaRPr lang="ro-RO" dirty="0"/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dirty="0"/>
              <a:t>Two new Teacher Training Center</a:t>
            </a:r>
            <a:r>
              <a:rPr lang="it-IT" dirty="0"/>
              <a:t> subsidiaries</a:t>
            </a:r>
            <a:endParaRPr lang="ro-RO" dirty="0"/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dirty="0"/>
              <a:t>Partnership development within the community</a:t>
            </a:r>
            <a:endParaRPr lang="ro-RO" dirty="0"/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dirty="0"/>
              <a:t>Attract extra budgets funds and enhance the material resources</a:t>
            </a:r>
            <a:endParaRPr lang="ro-RO" dirty="0"/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dirty="0"/>
              <a:t>Develop European collaboration and insertion programs</a:t>
            </a:r>
          </a:p>
          <a:p>
            <a:pPr marL="0" indent="0">
              <a:buNone/>
            </a:pPr>
            <a:endParaRPr lang="ro-RO" dirty="0"/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302510" cy="514350"/>
          </a:xfrm>
          <a:prstGeom prst="rect">
            <a:avLst/>
          </a:prstGeom>
          <a:noFill/>
        </p:spPr>
      </p:pic>
      <p:pic>
        <p:nvPicPr>
          <p:cNvPr id="5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76672"/>
            <a:ext cx="1095375" cy="41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45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o-RO" sz="2600" b="1" dirty="0" err="1"/>
              <a:t>Institutional</a:t>
            </a:r>
            <a:r>
              <a:rPr lang="ro-RO" sz="2600" b="1" dirty="0"/>
              <a:t> </a:t>
            </a:r>
            <a:r>
              <a:rPr lang="ro-RO" sz="2600" b="1" dirty="0" err="1"/>
              <a:t>objectives</a:t>
            </a:r>
            <a:r>
              <a:rPr lang="ro-RO" sz="2600" b="1" dirty="0"/>
              <a:t>:</a:t>
            </a:r>
          </a:p>
          <a:p>
            <a:pPr algn="just"/>
            <a:r>
              <a:rPr lang="ro-RO" dirty="0" err="1"/>
              <a:t>Development</a:t>
            </a:r>
            <a:r>
              <a:rPr lang="ro-RO" dirty="0"/>
              <a:t> of </a:t>
            </a:r>
            <a:r>
              <a:rPr lang="ro-RO" dirty="0" err="1"/>
              <a:t>teachers</a:t>
            </a:r>
            <a:r>
              <a:rPr lang="ro-RO" dirty="0"/>
              <a:t>' </a:t>
            </a:r>
            <a:r>
              <a:rPr lang="ro-RO" dirty="0" err="1"/>
              <a:t>competencies</a:t>
            </a:r>
            <a:r>
              <a:rPr lang="ro-RO" dirty="0"/>
              <a:t> in </a:t>
            </a:r>
            <a:r>
              <a:rPr lang="ro-RO" dirty="0" err="1"/>
              <a:t>order</a:t>
            </a:r>
            <a:r>
              <a:rPr lang="ro-RO" dirty="0"/>
              <a:t> </a:t>
            </a:r>
            <a:r>
              <a:rPr lang="ro-RO" dirty="0" err="1"/>
              <a:t>to</a:t>
            </a:r>
            <a:r>
              <a:rPr lang="ro-RO" dirty="0"/>
              <a:t> </a:t>
            </a:r>
            <a:r>
              <a:rPr lang="ro-RO" dirty="0" err="1"/>
              <a:t>challenge</a:t>
            </a:r>
            <a:r>
              <a:rPr lang="ro-RO" dirty="0"/>
              <a:t> </a:t>
            </a:r>
            <a:r>
              <a:rPr lang="ro-RO" dirty="0" err="1"/>
              <a:t>and</a:t>
            </a:r>
            <a:r>
              <a:rPr lang="ro-RO" dirty="0"/>
              <a:t> </a:t>
            </a:r>
            <a:r>
              <a:rPr lang="ro-RO" dirty="0" err="1"/>
              <a:t>assume</a:t>
            </a:r>
            <a:r>
              <a:rPr lang="ro-RO" dirty="0"/>
              <a:t> </a:t>
            </a:r>
            <a:r>
              <a:rPr lang="ro-RO" dirty="0" err="1"/>
              <a:t>innovation</a:t>
            </a:r>
            <a:r>
              <a:rPr lang="ro-RO" dirty="0"/>
              <a:t> </a:t>
            </a:r>
            <a:r>
              <a:rPr lang="ro-RO" dirty="0" err="1"/>
              <a:t>in</a:t>
            </a:r>
            <a:r>
              <a:rPr lang="ro-RO" dirty="0"/>
              <a:t> </a:t>
            </a:r>
            <a:r>
              <a:rPr lang="ro-RO" dirty="0" err="1"/>
              <a:t>the</a:t>
            </a:r>
            <a:r>
              <a:rPr lang="ro-RO" dirty="0"/>
              <a:t> </a:t>
            </a:r>
            <a:r>
              <a:rPr lang="ro-RO" dirty="0" err="1"/>
              <a:t>educational</a:t>
            </a:r>
            <a:r>
              <a:rPr lang="ro-RO" dirty="0"/>
              <a:t> </a:t>
            </a:r>
            <a:r>
              <a:rPr lang="ro-RO" dirty="0" err="1"/>
              <a:t>process</a:t>
            </a:r>
            <a:r>
              <a:rPr lang="ro-RO" dirty="0"/>
              <a:t>, </a:t>
            </a:r>
            <a:r>
              <a:rPr lang="ro-RO" dirty="0" err="1"/>
              <a:t>by</a:t>
            </a:r>
            <a:r>
              <a:rPr lang="ro-RO" dirty="0"/>
              <a:t> </a:t>
            </a:r>
            <a:r>
              <a:rPr lang="ro-RO" dirty="0" err="1"/>
              <a:t>analyzing</a:t>
            </a:r>
            <a:r>
              <a:rPr lang="ro-RO" dirty="0"/>
              <a:t> </a:t>
            </a:r>
            <a:r>
              <a:rPr lang="ro-RO" dirty="0" err="1"/>
              <a:t>the</a:t>
            </a:r>
            <a:r>
              <a:rPr lang="ro-RO" dirty="0"/>
              <a:t> training </a:t>
            </a:r>
            <a:r>
              <a:rPr lang="ro-RO" dirty="0" err="1"/>
              <a:t>needs</a:t>
            </a:r>
            <a:r>
              <a:rPr lang="ro-RO" dirty="0"/>
              <a:t> of </a:t>
            </a:r>
            <a:r>
              <a:rPr lang="ro-RO" dirty="0" err="1"/>
              <a:t>teachers</a:t>
            </a:r>
            <a:r>
              <a:rPr lang="ro-RO" dirty="0"/>
              <a:t>, </a:t>
            </a:r>
            <a:r>
              <a:rPr lang="ro-RO" dirty="0" err="1"/>
              <a:t>drawing</a:t>
            </a:r>
            <a:r>
              <a:rPr lang="ro-RO" dirty="0"/>
              <a:t> </a:t>
            </a:r>
            <a:r>
              <a:rPr lang="ro-RO" dirty="0" err="1"/>
              <a:t>up</a:t>
            </a:r>
            <a:r>
              <a:rPr lang="ro-RO" dirty="0"/>
              <a:t> </a:t>
            </a:r>
            <a:r>
              <a:rPr lang="ro-RO" dirty="0" err="1"/>
              <a:t>the</a:t>
            </a:r>
            <a:r>
              <a:rPr lang="ro-RO" dirty="0"/>
              <a:t> </a:t>
            </a:r>
            <a:r>
              <a:rPr lang="ro-RO" dirty="0" err="1"/>
              <a:t>offer</a:t>
            </a:r>
            <a:r>
              <a:rPr lang="ro-RO" dirty="0"/>
              <a:t> </a:t>
            </a:r>
            <a:r>
              <a:rPr lang="ro-RO" dirty="0" err="1"/>
              <a:t>of</a:t>
            </a:r>
            <a:r>
              <a:rPr lang="ro-RO" dirty="0"/>
              <a:t> training </a:t>
            </a:r>
            <a:r>
              <a:rPr lang="ro-RO" dirty="0" err="1"/>
              <a:t>programs</a:t>
            </a:r>
            <a:r>
              <a:rPr lang="ro-RO" dirty="0"/>
              <a:t>;</a:t>
            </a:r>
          </a:p>
          <a:p>
            <a:pPr algn="just"/>
            <a:r>
              <a:rPr lang="ro-RO" dirty="0" err="1"/>
              <a:t>Increasing</a:t>
            </a:r>
            <a:r>
              <a:rPr lang="ro-RO" dirty="0"/>
              <a:t> </a:t>
            </a:r>
            <a:r>
              <a:rPr lang="ro-RO" dirty="0" err="1"/>
              <a:t>the</a:t>
            </a:r>
            <a:r>
              <a:rPr lang="ro-RO" dirty="0"/>
              <a:t> </a:t>
            </a:r>
            <a:r>
              <a:rPr lang="ro-RO" dirty="0" err="1"/>
              <a:t>capacity</a:t>
            </a:r>
            <a:r>
              <a:rPr lang="ro-RO" dirty="0"/>
              <a:t> of </a:t>
            </a:r>
            <a:r>
              <a:rPr lang="ro-RO" dirty="0" err="1"/>
              <a:t>the</a:t>
            </a:r>
            <a:r>
              <a:rPr lang="ro-RO" dirty="0"/>
              <a:t> </a:t>
            </a:r>
            <a:r>
              <a:rPr lang="ro-RO" dirty="0" err="1"/>
              <a:t>teacher</a:t>
            </a:r>
            <a:r>
              <a:rPr lang="ro-RO" dirty="0"/>
              <a:t> </a:t>
            </a:r>
            <a:r>
              <a:rPr lang="ro-RO" dirty="0" err="1"/>
              <a:t>to</a:t>
            </a:r>
            <a:r>
              <a:rPr lang="ro-RO" dirty="0"/>
              <a:t> </a:t>
            </a:r>
            <a:r>
              <a:rPr lang="ro-RO" dirty="0" err="1"/>
              <a:t>mobilize</a:t>
            </a:r>
            <a:r>
              <a:rPr lang="ro-RO" dirty="0"/>
              <a:t>, combine </a:t>
            </a:r>
            <a:r>
              <a:rPr lang="ro-RO" dirty="0" err="1"/>
              <a:t>and</a:t>
            </a:r>
            <a:r>
              <a:rPr lang="ro-RO" dirty="0"/>
              <a:t> </a:t>
            </a:r>
            <a:r>
              <a:rPr lang="ro-RO" dirty="0" err="1"/>
              <a:t>use</a:t>
            </a:r>
            <a:r>
              <a:rPr lang="ro-RO" dirty="0"/>
              <a:t> </a:t>
            </a:r>
            <a:r>
              <a:rPr lang="ro-RO" dirty="0" err="1"/>
              <a:t>autonomously</a:t>
            </a:r>
            <a:r>
              <a:rPr lang="ro-RO" dirty="0"/>
              <a:t> </a:t>
            </a:r>
            <a:r>
              <a:rPr lang="ro-RO" dirty="0" err="1"/>
              <a:t>the</a:t>
            </a:r>
            <a:r>
              <a:rPr lang="ro-RO" dirty="0"/>
              <a:t> general </a:t>
            </a:r>
            <a:r>
              <a:rPr lang="ro-RO" dirty="0" err="1"/>
              <a:t>skills</a:t>
            </a:r>
            <a:r>
              <a:rPr lang="ro-RO" dirty="0"/>
              <a:t> </a:t>
            </a:r>
            <a:r>
              <a:rPr lang="ro-RO" dirty="0" err="1"/>
              <a:t>and</a:t>
            </a:r>
            <a:r>
              <a:rPr lang="ro-RO" dirty="0"/>
              <a:t> </a:t>
            </a:r>
            <a:r>
              <a:rPr lang="ro-RO" dirty="0" err="1"/>
              <a:t>competences</a:t>
            </a:r>
            <a:r>
              <a:rPr lang="ro-RO" dirty="0"/>
              <a:t> in </a:t>
            </a:r>
            <a:r>
              <a:rPr lang="ro-RO" dirty="0" err="1"/>
              <a:t>accordance</a:t>
            </a:r>
            <a:r>
              <a:rPr lang="ro-RO" dirty="0"/>
              <a:t> </a:t>
            </a:r>
            <a:r>
              <a:rPr lang="ro-RO" dirty="0" err="1"/>
              <a:t>with</a:t>
            </a:r>
            <a:r>
              <a:rPr lang="ro-RO" dirty="0"/>
              <a:t> </a:t>
            </a:r>
            <a:r>
              <a:rPr lang="ro-RO" dirty="0" err="1"/>
              <a:t>the</a:t>
            </a:r>
            <a:r>
              <a:rPr lang="ro-RO" dirty="0"/>
              <a:t> </a:t>
            </a:r>
            <a:r>
              <a:rPr lang="ro-RO" dirty="0" err="1"/>
              <a:t>educational</a:t>
            </a:r>
            <a:r>
              <a:rPr lang="ro-RO" dirty="0"/>
              <a:t> </a:t>
            </a:r>
            <a:r>
              <a:rPr lang="ro-RO" dirty="0" err="1"/>
              <a:t>requirements</a:t>
            </a:r>
            <a:r>
              <a:rPr lang="ro-RO" dirty="0"/>
              <a:t>, </a:t>
            </a:r>
            <a:r>
              <a:rPr lang="ro-RO" dirty="0" err="1"/>
              <a:t>by</a:t>
            </a:r>
            <a:r>
              <a:rPr lang="ro-RO" dirty="0"/>
              <a:t> </a:t>
            </a:r>
            <a:r>
              <a:rPr lang="ro-RO" dirty="0" err="1"/>
              <a:t>carrying</a:t>
            </a:r>
            <a:r>
              <a:rPr lang="ro-RO" dirty="0"/>
              <a:t> out training </a:t>
            </a:r>
            <a:r>
              <a:rPr lang="ro-RO" dirty="0" err="1"/>
              <a:t>programs</a:t>
            </a:r>
            <a:r>
              <a:rPr lang="ro-RO" dirty="0"/>
              <a:t> at </a:t>
            </a:r>
            <a:r>
              <a:rPr lang="ro-RO" dirty="0" err="1"/>
              <a:t>the</a:t>
            </a:r>
            <a:r>
              <a:rPr lang="ro-RO" dirty="0"/>
              <a:t> </a:t>
            </a:r>
            <a:r>
              <a:rPr lang="ro-RO" dirty="0" err="1"/>
              <a:t>level</a:t>
            </a:r>
            <a:r>
              <a:rPr lang="ro-RO" dirty="0"/>
              <a:t> of quality </a:t>
            </a:r>
            <a:r>
              <a:rPr lang="ro-RO" dirty="0" err="1"/>
              <a:t>standards</a:t>
            </a:r>
            <a:r>
              <a:rPr lang="ro-RO" dirty="0"/>
              <a:t>;</a:t>
            </a:r>
          </a:p>
          <a:p>
            <a:endParaRPr lang="ro-RO" dirty="0"/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302510" cy="514350"/>
          </a:xfrm>
          <a:prstGeom prst="rect">
            <a:avLst/>
          </a:prstGeom>
          <a:noFill/>
        </p:spPr>
      </p:pic>
      <p:pic>
        <p:nvPicPr>
          <p:cNvPr id="5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76672"/>
            <a:ext cx="1095375" cy="41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58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o-RO" sz="2600" dirty="0"/>
              <a:t>Training </a:t>
            </a:r>
            <a:r>
              <a:rPr lang="ro-RO" sz="2600" dirty="0" err="1"/>
              <a:t>teachers</a:t>
            </a:r>
            <a:r>
              <a:rPr lang="ro-RO" sz="2600" dirty="0"/>
              <a:t> </a:t>
            </a:r>
            <a:r>
              <a:rPr lang="ro-RO" sz="2600" dirty="0" err="1"/>
              <a:t>to</a:t>
            </a:r>
            <a:r>
              <a:rPr lang="ro-RO" sz="2600" dirty="0"/>
              <a:t> </a:t>
            </a:r>
            <a:r>
              <a:rPr lang="ro-RO" sz="2600" dirty="0" err="1"/>
              <a:t>work</a:t>
            </a:r>
            <a:r>
              <a:rPr lang="ro-RO" sz="2600" dirty="0"/>
              <a:t> </a:t>
            </a:r>
            <a:r>
              <a:rPr lang="ro-RO" sz="2600" dirty="0" err="1"/>
              <a:t>with</a:t>
            </a:r>
            <a:r>
              <a:rPr lang="ro-RO" sz="2600" dirty="0"/>
              <a:t> </a:t>
            </a:r>
            <a:r>
              <a:rPr lang="ro-RO" sz="2600" dirty="0" err="1"/>
              <a:t>students</a:t>
            </a:r>
            <a:r>
              <a:rPr lang="ro-RO" sz="2600" dirty="0"/>
              <a:t> in </a:t>
            </a:r>
            <a:r>
              <a:rPr lang="ro-RO" sz="2600" dirty="0" err="1"/>
              <a:t>vulnerable</a:t>
            </a:r>
            <a:r>
              <a:rPr lang="ro-RO" sz="2600" dirty="0"/>
              <a:t> </a:t>
            </a:r>
            <a:r>
              <a:rPr lang="ro-RO" sz="2600" dirty="0" err="1"/>
              <a:t>situations</a:t>
            </a:r>
            <a:r>
              <a:rPr lang="ro-RO" sz="2600" dirty="0" smtClean="0"/>
              <a:t>;</a:t>
            </a:r>
          </a:p>
          <a:p>
            <a:pPr algn="just"/>
            <a:r>
              <a:rPr lang="ro-RO" sz="2600" dirty="0" smtClean="0"/>
              <a:t> </a:t>
            </a:r>
            <a:r>
              <a:rPr lang="ro-RO" sz="2600" dirty="0" err="1"/>
              <a:t>Promoting</a:t>
            </a:r>
            <a:r>
              <a:rPr lang="ro-RO" sz="2600" dirty="0"/>
              <a:t> training </a:t>
            </a:r>
            <a:r>
              <a:rPr lang="ro-RO" sz="2600" dirty="0" err="1"/>
              <a:t>programs</a:t>
            </a:r>
            <a:r>
              <a:rPr lang="ro-RO" sz="2600" dirty="0"/>
              <a:t> for </a:t>
            </a:r>
            <a:r>
              <a:rPr lang="ro-RO" sz="2600" dirty="0" err="1"/>
              <a:t>the</a:t>
            </a:r>
            <a:r>
              <a:rPr lang="ro-RO" sz="2600" dirty="0"/>
              <a:t> </a:t>
            </a:r>
            <a:r>
              <a:rPr lang="ro-RO" sz="2600" dirty="0" err="1"/>
              <a:t>use</a:t>
            </a:r>
            <a:r>
              <a:rPr lang="ro-RO" sz="2600" dirty="0"/>
              <a:t> of </a:t>
            </a:r>
            <a:r>
              <a:rPr lang="ro-RO" sz="2600" dirty="0" err="1"/>
              <a:t>new</a:t>
            </a:r>
            <a:r>
              <a:rPr lang="ro-RO" sz="2600" dirty="0"/>
              <a:t> digital </a:t>
            </a:r>
            <a:r>
              <a:rPr lang="ro-RO" sz="2600" dirty="0" err="1"/>
              <a:t>technologies</a:t>
            </a:r>
            <a:r>
              <a:rPr lang="ro-RO" sz="2600" dirty="0"/>
              <a:t> </a:t>
            </a:r>
            <a:r>
              <a:rPr lang="ro-RO" sz="2600" dirty="0" err="1"/>
              <a:t>and</a:t>
            </a:r>
            <a:r>
              <a:rPr lang="ro-RO" sz="2600" dirty="0"/>
              <a:t> </a:t>
            </a:r>
            <a:r>
              <a:rPr lang="ro-RO" sz="2600" dirty="0" err="1"/>
              <a:t>educational</a:t>
            </a:r>
            <a:r>
              <a:rPr lang="ro-RO" sz="2600" dirty="0"/>
              <a:t> </a:t>
            </a:r>
            <a:r>
              <a:rPr lang="ro-RO" sz="2600" dirty="0" err="1"/>
              <a:t>platforms</a:t>
            </a:r>
            <a:r>
              <a:rPr lang="ro-RO" sz="2600" dirty="0" smtClean="0"/>
              <a:t>;</a:t>
            </a:r>
          </a:p>
          <a:p>
            <a:pPr algn="just"/>
            <a:r>
              <a:rPr lang="ro-RO" sz="2600" dirty="0" smtClean="0"/>
              <a:t> </a:t>
            </a:r>
            <a:r>
              <a:rPr lang="ro-RO" sz="2600" dirty="0"/>
              <a:t>Training </a:t>
            </a:r>
            <a:r>
              <a:rPr lang="ro-RO" sz="2600" dirty="0" err="1"/>
              <a:t>teachers</a:t>
            </a:r>
            <a:r>
              <a:rPr lang="ro-RO" sz="2600" dirty="0"/>
              <a:t> on </a:t>
            </a:r>
            <a:r>
              <a:rPr lang="ro-RO" sz="2600" dirty="0" err="1"/>
              <a:t>the</a:t>
            </a:r>
            <a:r>
              <a:rPr lang="ro-RO" sz="2600" dirty="0"/>
              <a:t> </a:t>
            </a:r>
            <a:r>
              <a:rPr lang="ro-RO" sz="2600" dirty="0" err="1"/>
              <a:t>identification</a:t>
            </a:r>
            <a:r>
              <a:rPr lang="ro-RO" sz="2600" dirty="0"/>
              <a:t> of </a:t>
            </a:r>
            <a:r>
              <a:rPr lang="ro-RO" sz="2600" dirty="0" err="1"/>
              <a:t>bullying</a:t>
            </a:r>
            <a:r>
              <a:rPr lang="ro-RO" sz="2600" dirty="0"/>
              <a:t> in </a:t>
            </a:r>
            <a:r>
              <a:rPr lang="ro-RO" sz="2600" dirty="0" err="1"/>
              <a:t>schools</a:t>
            </a:r>
            <a:r>
              <a:rPr lang="ro-RO" sz="2600" dirty="0"/>
              <a:t> </a:t>
            </a:r>
            <a:r>
              <a:rPr lang="ro-RO" sz="2600" dirty="0" err="1"/>
              <a:t>and</a:t>
            </a:r>
            <a:r>
              <a:rPr lang="ro-RO" sz="2600" dirty="0"/>
              <a:t> </a:t>
            </a:r>
            <a:r>
              <a:rPr lang="ro-RO" sz="2600" dirty="0" err="1"/>
              <a:t>in</a:t>
            </a:r>
            <a:r>
              <a:rPr lang="ro-RO" sz="2600" dirty="0"/>
              <a:t> </a:t>
            </a:r>
            <a:r>
              <a:rPr lang="ro-RO" sz="2600" dirty="0" err="1"/>
              <a:t>all</a:t>
            </a:r>
            <a:r>
              <a:rPr lang="ro-RO" sz="2600" dirty="0"/>
              <a:t> </a:t>
            </a:r>
            <a:r>
              <a:rPr lang="ro-RO" sz="2600" dirty="0" err="1"/>
              <a:t>areas</a:t>
            </a:r>
            <a:r>
              <a:rPr lang="ro-RO" sz="2600" dirty="0"/>
              <a:t> for </a:t>
            </a:r>
            <a:r>
              <a:rPr lang="ro-RO" sz="2600" dirty="0" err="1"/>
              <a:t>education</a:t>
            </a:r>
            <a:r>
              <a:rPr lang="ro-RO" sz="2600" dirty="0"/>
              <a:t> </a:t>
            </a:r>
            <a:r>
              <a:rPr lang="ro-RO" sz="2600" dirty="0" err="1"/>
              <a:t>and</a:t>
            </a:r>
            <a:r>
              <a:rPr lang="ro-RO" sz="2600" dirty="0"/>
              <a:t> training, in </a:t>
            </a:r>
            <a:r>
              <a:rPr lang="ro-RO" sz="2600" dirty="0" err="1"/>
              <a:t>the</a:t>
            </a:r>
            <a:r>
              <a:rPr lang="ro-RO" sz="2600" dirty="0"/>
              <a:t> </a:t>
            </a:r>
            <a:r>
              <a:rPr lang="ro-RO" sz="2600" dirty="0" err="1"/>
              <a:t>application</a:t>
            </a:r>
            <a:r>
              <a:rPr lang="ro-RO" sz="2600" dirty="0"/>
              <a:t> of </a:t>
            </a:r>
            <a:r>
              <a:rPr lang="ro-RO" sz="2600" dirty="0" err="1"/>
              <a:t>appropriate</a:t>
            </a:r>
            <a:r>
              <a:rPr lang="ro-RO" sz="2600" dirty="0"/>
              <a:t> </a:t>
            </a:r>
            <a:r>
              <a:rPr lang="ro-RO" sz="2600" dirty="0" err="1"/>
              <a:t>strategies</a:t>
            </a:r>
            <a:r>
              <a:rPr lang="ro-RO" sz="2600" dirty="0"/>
              <a:t> </a:t>
            </a:r>
            <a:r>
              <a:rPr lang="ro-RO" sz="2600" dirty="0" err="1"/>
              <a:t>and</a:t>
            </a:r>
            <a:r>
              <a:rPr lang="ro-RO" sz="2600" dirty="0"/>
              <a:t> </a:t>
            </a:r>
            <a:r>
              <a:rPr lang="ro-RO" sz="2600" dirty="0" err="1"/>
              <a:t>measures</a:t>
            </a:r>
            <a:r>
              <a:rPr lang="ro-RO" sz="2600" dirty="0"/>
              <a:t> </a:t>
            </a:r>
            <a:r>
              <a:rPr lang="ro-RO" sz="2600" dirty="0" err="1"/>
              <a:t>to</a:t>
            </a:r>
            <a:r>
              <a:rPr lang="ro-RO" sz="2600" dirty="0"/>
              <a:t> </a:t>
            </a:r>
            <a:r>
              <a:rPr lang="ro-RO" sz="2600" dirty="0" err="1"/>
              <a:t>prevent</a:t>
            </a:r>
            <a:r>
              <a:rPr lang="ro-RO" sz="2600" dirty="0"/>
              <a:t> </a:t>
            </a:r>
            <a:r>
              <a:rPr lang="ro-RO" sz="2600" dirty="0" err="1"/>
              <a:t>and</a:t>
            </a:r>
            <a:r>
              <a:rPr lang="ro-RO" sz="2600" dirty="0"/>
              <a:t> </a:t>
            </a:r>
            <a:r>
              <a:rPr lang="ro-RO" sz="2600" dirty="0" err="1"/>
              <a:t>counter</a:t>
            </a:r>
            <a:r>
              <a:rPr lang="ro-RO" sz="2600" dirty="0"/>
              <a:t> </a:t>
            </a:r>
            <a:r>
              <a:rPr lang="ro-RO" sz="2600" dirty="0" err="1"/>
              <a:t>the</a:t>
            </a:r>
            <a:r>
              <a:rPr lang="ro-RO" sz="2600" dirty="0"/>
              <a:t> </a:t>
            </a:r>
            <a:r>
              <a:rPr lang="ro-RO" sz="2600" dirty="0" err="1"/>
              <a:t>phenomenon</a:t>
            </a:r>
            <a:r>
              <a:rPr lang="ro-RO" sz="2600" dirty="0"/>
              <a:t> </a:t>
            </a:r>
            <a:r>
              <a:rPr lang="ro-RO" sz="2600" dirty="0" err="1"/>
              <a:t>of</a:t>
            </a:r>
            <a:r>
              <a:rPr lang="ro-RO" sz="2600" dirty="0"/>
              <a:t> </a:t>
            </a:r>
            <a:r>
              <a:rPr lang="ro-RO" sz="2600" dirty="0" err="1"/>
              <a:t>psychological</a:t>
            </a:r>
            <a:r>
              <a:rPr lang="ro-RO" sz="2600" dirty="0"/>
              <a:t> </a:t>
            </a:r>
            <a:r>
              <a:rPr lang="ro-RO" sz="2600" dirty="0" err="1"/>
              <a:t>violence</a:t>
            </a:r>
            <a:r>
              <a:rPr lang="ro-RO" sz="2600" dirty="0" smtClean="0"/>
              <a:t>;</a:t>
            </a:r>
          </a:p>
          <a:p>
            <a:pPr algn="just"/>
            <a:r>
              <a:rPr lang="ro-RO" sz="2600" dirty="0" err="1"/>
              <a:t>Carrying</a:t>
            </a:r>
            <a:r>
              <a:rPr lang="ro-RO" sz="2600" dirty="0"/>
              <a:t> out </a:t>
            </a:r>
            <a:r>
              <a:rPr lang="ro-RO" sz="2600" dirty="0" err="1"/>
              <a:t>scientific</a:t>
            </a:r>
            <a:r>
              <a:rPr lang="ro-RO" sz="2600" dirty="0"/>
              <a:t>, </a:t>
            </a:r>
            <a:r>
              <a:rPr lang="ro-RO" sz="2600" dirty="0" err="1"/>
              <a:t>methodical</a:t>
            </a:r>
            <a:r>
              <a:rPr lang="ro-RO" sz="2600" dirty="0"/>
              <a:t>, cultural </a:t>
            </a:r>
            <a:r>
              <a:rPr lang="ro-RO" sz="2600" dirty="0" err="1"/>
              <a:t>activities</a:t>
            </a:r>
            <a:r>
              <a:rPr lang="ro-RO" sz="2600" dirty="0"/>
              <a:t> for </a:t>
            </a:r>
            <a:r>
              <a:rPr lang="ro-RO" sz="2600" dirty="0" err="1"/>
              <a:t>the</a:t>
            </a:r>
            <a:r>
              <a:rPr lang="ro-RO" sz="2600" dirty="0"/>
              <a:t> </a:t>
            </a:r>
            <a:r>
              <a:rPr lang="ro-RO" sz="2600" dirty="0" err="1"/>
              <a:t>complementary</a:t>
            </a:r>
            <a:r>
              <a:rPr lang="ro-RO" sz="2600" dirty="0"/>
              <a:t> </a:t>
            </a:r>
            <a:r>
              <a:rPr lang="ro-RO" sz="2600" dirty="0" err="1"/>
              <a:t>professional</a:t>
            </a:r>
            <a:r>
              <a:rPr lang="ro-RO" sz="2600" dirty="0"/>
              <a:t> </a:t>
            </a:r>
            <a:r>
              <a:rPr lang="ro-RO" sz="2600" dirty="0" err="1"/>
              <a:t>development</a:t>
            </a:r>
            <a:r>
              <a:rPr lang="ro-RO" sz="2600" dirty="0"/>
              <a:t> of </a:t>
            </a:r>
            <a:r>
              <a:rPr lang="ro-RO" sz="2600" dirty="0" err="1"/>
              <a:t>teachers</a:t>
            </a:r>
            <a:r>
              <a:rPr lang="ro-RO" sz="2600" dirty="0"/>
              <a:t> </a:t>
            </a:r>
            <a:r>
              <a:rPr lang="ro-RO" sz="2600" dirty="0" err="1"/>
              <a:t>through</a:t>
            </a:r>
            <a:r>
              <a:rPr lang="ro-RO" sz="2600" dirty="0"/>
              <a:t> </a:t>
            </a:r>
            <a:r>
              <a:rPr lang="ro-RO" sz="2600" dirty="0" err="1"/>
              <a:t>seminars</a:t>
            </a:r>
            <a:r>
              <a:rPr lang="ro-RO" sz="2600" dirty="0"/>
              <a:t>, </a:t>
            </a:r>
            <a:r>
              <a:rPr lang="ro-RO" sz="2600" dirty="0" err="1"/>
              <a:t>symposia</a:t>
            </a:r>
            <a:r>
              <a:rPr lang="ro-RO" sz="2600" dirty="0"/>
              <a:t>, </a:t>
            </a:r>
            <a:r>
              <a:rPr lang="ro-RO" sz="2600" dirty="0" err="1"/>
              <a:t>communication</a:t>
            </a:r>
            <a:r>
              <a:rPr lang="ro-RO" sz="2600" dirty="0"/>
              <a:t> </a:t>
            </a:r>
            <a:r>
              <a:rPr lang="ro-RO" sz="2600" dirty="0" err="1"/>
              <a:t>sessions</a:t>
            </a:r>
            <a:r>
              <a:rPr lang="ro-RO" sz="2600" dirty="0"/>
              <a:t>, </a:t>
            </a:r>
            <a:r>
              <a:rPr lang="ro-RO" sz="2600" dirty="0" err="1"/>
              <a:t>book</a:t>
            </a:r>
            <a:r>
              <a:rPr lang="ro-RO" sz="2600" dirty="0"/>
              <a:t> </a:t>
            </a:r>
            <a:r>
              <a:rPr lang="ro-RO" sz="2600" dirty="0" err="1"/>
              <a:t>launches</a:t>
            </a:r>
            <a:r>
              <a:rPr lang="ro-RO" sz="2600" dirty="0"/>
              <a:t>, </a:t>
            </a:r>
            <a:r>
              <a:rPr lang="ro-RO" sz="2600" dirty="0" err="1"/>
              <a:t>openings</a:t>
            </a:r>
            <a:r>
              <a:rPr lang="ro-RO" sz="2600" dirty="0"/>
              <a:t>, etc.</a:t>
            </a:r>
            <a:endParaRPr lang="ro-RO" sz="2600" dirty="0" smtClean="0"/>
          </a:p>
          <a:p>
            <a:endParaRPr lang="ro-RO" dirty="0"/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302510" cy="514350"/>
          </a:xfrm>
          <a:prstGeom prst="rect">
            <a:avLst/>
          </a:prstGeom>
          <a:noFill/>
        </p:spPr>
      </p:pic>
      <p:pic>
        <p:nvPicPr>
          <p:cNvPr id="5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76672"/>
            <a:ext cx="1095375" cy="41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96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en-US" sz="11200" b="1" dirty="0"/>
              <a:t>Development </a:t>
            </a:r>
            <a:r>
              <a:rPr lang="en-US" sz="11200" b="1" dirty="0" smtClean="0"/>
              <a:t>Strategy</a:t>
            </a:r>
            <a:r>
              <a:rPr lang="ro-RO" sz="11200" b="1" dirty="0" smtClean="0">
                <a:solidFill>
                  <a:schemeClr val="folHlink"/>
                </a:solidFill>
              </a:rPr>
              <a:t>-</a:t>
            </a:r>
            <a:r>
              <a:rPr lang="en-US" sz="11200" b="1" dirty="0"/>
              <a:t>Direction for </a:t>
            </a:r>
            <a:r>
              <a:rPr lang="en-US" sz="11200" b="1" dirty="0" smtClean="0"/>
              <a:t>action</a:t>
            </a:r>
            <a:endParaRPr lang="ro-RO" sz="2800" dirty="0"/>
          </a:p>
          <a:p>
            <a:pPr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sz="11200" dirty="0" smtClean="0"/>
              <a:t>Institutional </a:t>
            </a:r>
            <a:r>
              <a:rPr lang="en-US" sz="11200" dirty="0"/>
              <a:t>development</a:t>
            </a:r>
          </a:p>
          <a:p>
            <a:pPr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sz="11200" dirty="0"/>
              <a:t>Continuous forming of pre-university employees</a:t>
            </a:r>
            <a:endParaRPr lang="it-IT" sz="11200" dirty="0"/>
          </a:p>
          <a:p>
            <a:pPr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it-IT" sz="11200" dirty="0"/>
              <a:t>Information, documentation, consultance</a:t>
            </a:r>
          </a:p>
          <a:p>
            <a:pPr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it-IT" sz="11200" dirty="0"/>
              <a:t>Scientific activities, metodics, culturals</a:t>
            </a:r>
          </a:p>
          <a:p>
            <a:pPr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it-IT" sz="11200" dirty="0"/>
              <a:t>Editing and publications and books’ </a:t>
            </a:r>
            <a:r>
              <a:rPr lang="it-IT" sz="11200" dirty="0" smtClean="0"/>
              <a:t>publishing</a:t>
            </a:r>
            <a:r>
              <a:rPr lang="ro-RO" sz="11200" dirty="0"/>
              <a:t>	</a:t>
            </a:r>
          </a:p>
          <a:p>
            <a:pPr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sz="11200" dirty="0"/>
              <a:t>External partnership</a:t>
            </a:r>
            <a:endParaRPr lang="ro-RO" sz="11200" dirty="0"/>
          </a:p>
          <a:p>
            <a:pPr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sz="11200" dirty="0"/>
              <a:t>Educational marketing, advertising / dissemination</a:t>
            </a:r>
            <a:r>
              <a:rPr lang="ro-RO" sz="11200" dirty="0"/>
              <a:t> </a:t>
            </a:r>
          </a:p>
          <a:p>
            <a:pPr marL="0" indent="0" algn="just">
              <a:buNone/>
            </a:pPr>
            <a:endParaRPr lang="en-US" sz="11200" b="1" dirty="0"/>
          </a:p>
          <a:p>
            <a:pPr marL="0" indent="0" algn="ctr">
              <a:buNone/>
            </a:pPr>
            <a:r>
              <a:rPr lang="ro-RO" sz="11200" b="1" dirty="0">
                <a:solidFill>
                  <a:schemeClr val="folHlink"/>
                </a:solidFill>
              </a:rPr>
              <a:t/>
            </a:r>
            <a:br>
              <a:rPr lang="ro-RO" sz="11200" b="1" dirty="0">
                <a:solidFill>
                  <a:schemeClr val="folHlink"/>
                </a:solidFill>
              </a:rPr>
            </a:br>
            <a:endParaRPr lang="ro-RO" sz="11200" dirty="0"/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302510" cy="514350"/>
          </a:xfrm>
          <a:prstGeom prst="rect">
            <a:avLst/>
          </a:prstGeom>
          <a:noFill/>
        </p:spPr>
      </p:pic>
      <p:pic>
        <p:nvPicPr>
          <p:cNvPr id="5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76672"/>
            <a:ext cx="1095375" cy="41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62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  <a:defRPr/>
            </a:pPr>
            <a:r>
              <a:rPr lang="en-US" sz="2800" b="1" kern="0" dirty="0"/>
              <a:t>Development </a:t>
            </a:r>
            <a:r>
              <a:rPr lang="en-US" sz="2800" b="1" kern="0" dirty="0" smtClean="0"/>
              <a:t>Strategy</a:t>
            </a:r>
            <a:r>
              <a:rPr lang="ro-RO" sz="2800" b="1" kern="0" dirty="0" smtClean="0"/>
              <a:t> </a:t>
            </a:r>
            <a:r>
              <a:rPr lang="ro-RO" sz="2800" b="1" kern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 </a:t>
            </a:r>
            <a:r>
              <a:rPr lang="en-US" sz="1800" b="1" dirty="0"/>
              <a:t> </a:t>
            </a:r>
            <a:r>
              <a:rPr lang="en-US" sz="2800" b="1" dirty="0"/>
              <a:t>Continuous training</a:t>
            </a:r>
            <a:r>
              <a:rPr lang="ro-RO" sz="2800" b="1" kern="0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sz="2800" dirty="0"/>
              <a:t>Create the Data base regarding Programs and Expertise Services field, consultancy request and </a:t>
            </a:r>
            <a:r>
              <a:rPr lang="en-US" sz="2800" dirty="0" smtClean="0"/>
              <a:t>offer</a:t>
            </a:r>
            <a:r>
              <a:rPr lang="ro-RO" sz="2800" dirty="0" smtClean="0"/>
              <a:t>;</a:t>
            </a:r>
            <a:endParaRPr lang="ro-RO" sz="2800" dirty="0"/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sz="2800" dirty="0"/>
              <a:t>Needs Analyze project for urban and rural schools within </a:t>
            </a:r>
            <a:r>
              <a:rPr lang="en-US" sz="2800" dirty="0" err="1"/>
              <a:t>Iassy</a:t>
            </a:r>
            <a:r>
              <a:rPr lang="en-US" sz="2800" dirty="0"/>
              <a:t> county </a:t>
            </a:r>
            <a:r>
              <a:rPr lang="en-US" sz="2800" dirty="0" smtClean="0"/>
              <a:t>area</a:t>
            </a:r>
            <a:r>
              <a:rPr lang="ro-RO" sz="2800" dirty="0" smtClean="0"/>
              <a:t>;</a:t>
            </a:r>
            <a:endParaRPr lang="ro-RO" sz="2800" dirty="0"/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sz="2800" dirty="0"/>
              <a:t>Forming needs identification for the employees based on results obtained thru inspections made by </a:t>
            </a:r>
            <a:r>
              <a:rPr lang="en-US" sz="2800" dirty="0" err="1"/>
              <a:t>Iassy</a:t>
            </a:r>
            <a:r>
              <a:rPr lang="en-US" sz="2800" dirty="0"/>
              <a:t> School Inspection </a:t>
            </a:r>
            <a:r>
              <a:rPr lang="en-US" sz="2800" dirty="0" smtClean="0"/>
              <a:t>Institute</a:t>
            </a:r>
            <a:r>
              <a:rPr lang="ro-RO" sz="2800" dirty="0" smtClean="0"/>
              <a:t>;</a:t>
            </a:r>
            <a:endParaRPr lang="ro-RO" sz="2800" dirty="0"/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en-US" sz="2800" dirty="0"/>
              <a:t>Development of programs of continuous forming in line with European and national educational politics and function of identified </a:t>
            </a:r>
            <a:r>
              <a:rPr lang="en-US" sz="2800" dirty="0" smtClean="0"/>
              <a:t>needs</a:t>
            </a:r>
            <a:r>
              <a:rPr lang="ro-RO" sz="2800" dirty="0" smtClean="0"/>
              <a:t>.</a:t>
            </a:r>
            <a:endParaRPr lang="ro-RO" sz="2800" dirty="0"/>
          </a:p>
          <a:p>
            <a:pPr marL="0" indent="0" algn="just">
              <a:buNone/>
              <a:defRPr/>
            </a:pPr>
            <a:endParaRPr lang="ro-RO" sz="2800" b="1" kern="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302510" cy="514350"/>
          </a:xfrm>
          <a:prstGeom prst="rect">
            <a:avLst/>
          </a:prstGeom>
          <a:noFill/>
        </p:spPr>
      </p:pic>
      <p:pic>
        <p:nvPicPr>
          <p:cNvPr id="5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76672"/>
            <a:ext cx="1095375" cy="41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40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ișor">
  <a:themeElements>
    <a:clrScheme name="Foiș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Foiș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iș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2092</TotalTime>
  <Words>1198</Words>
  <Application>Microsoft Office PowerPoint</Application>
  <PresentationFormat>Expunere pe ecran (4:3)</PresentationFormat>
  <Paragraphs>116</Paragraphs>
  <Slides>24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24</vt:i4>
      </vt:variant>
    </vt:vector>
  </HeadingPairs>
  <TitlesOfParts>
    <vt:vector size="25" baseType="lpstr">
      <vt:lpstr>Foișor</vt:lpstr>
      <vt:lpstr>  Teacher Training Center ,, Spiru Haret,, Iași  Kick Off Meeting Istanbul SLD KA2 project – online   june 16, 2021    </vt:lpstr>
      <vt:lpstr>Prezentare PowerPoint</vt:lpstr>
      <vt:lpstr>We have a purpose: 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          Workshop "Relevant Curriculum, education open to all"</vt:lpstr>
      <vt:lpstr>"VALORIZATION OF DIGITAL TECHNIQUES AND STRATEGIES IN THE ONLINE TEACHING    PROCESS"</vt:lpstr>
      <vt:lpstr>           Nonformal education for teachers</vt:lpstr>
      <vt:lpstr>Prezentare PowerPoint</vt:lpstr>
      <vt:lpstr>Prezentare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Prezentare PowerPoint</dc:title>
  <dc:creator>Liliana</dc:creator>
  <cp:lastModifiedBy>Liliana</cp:lastModifiedBy>
  <cp:revision>33</cp:revision>
  <dcterms:created xsi:type="dcterms:W3CDTF">2021-06-14T05:24:19Z</dcterms:created>
  <dcterms:modified xsi:type="dcterms:W3CDTF">2023-09-17T03:16:58Z</dcterms:modified>
</cp:coreProperties>
</file>